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2" r:id="rId2"/>
    <p:sldId id="366" r:id="rId3"/>
    <p:sldId id="304" r:id="rId4"/>
    <p:sldId id="364" r:id="rId5"/>
    <p:sldId id="369" r:id="rId6"/>
    <p:sldId id="370" r:id="rId7"/>
    <p:sldId id="372" r:id="rId8"/>
    <p:sldId id="365" r:id="rId9"/>
    <p:sldId id="286" r:id="rId10"/>
    <p:sldId id="305" r:id="rId11"/>
    <p:sldId id="292" r:id="rId12"/>
    <p:sldId id="291" r:id="rId13"/>
    <p:sldId id="362" r:id="rId14"/>
    <p:sldId id="380" r:id="rId15"/>
    <p:sldId id="381" r:id="rId16"/>
    <p:sldId id="382" r:id="rId17"/>
    <p:sldId id="383" r:id="rId18"/>
    <p:sldId id="384" r:id="rId19"/>
    <p:sldId id="371" r:id="rId20"/>
    <p:sldId id="367" r:id="rId21"/>
    <p:sldId id="373" r:id="rId22"/>
    <p:sldId id="374" r:id="rId23"/>
    <p:sldId id="378" r:id="rId24"/>
    <p:sldId id="376" r:id="rId25"/>
    <p:sldId id="377" r:id="rId26"/>
    <p:sldId id="379" r:id="rId27"/>
    <p:sldId id="368" r:id="rId2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kiene  Vilma" initials="S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1076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%20Blekaityte\Dropbox\PhD\Project\experimental%20part\sample%20analysis\sample%20analysis%20results\results%201st%20field%20study\Final_tables_15.02.0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results%201st%20field%20study\FINAL%20RESULTS\Final_tables_with%20detection%20limits%20-%20BEING%20UPDATE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%20Blekaityte\Dropbox\PhD\Project\experimental%20part\sample%20analysis\sample%20analysis%20results\plots%20for%20conferences\ISES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%20Blekaityte\Dropbox\PhD\Project\experimental%20part\sample%20analysis\sample%20analysis%20results\plots%20for%20conferences\ISES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%20Blekaityte\Dropbox\PhD\Project\experimental%20part\sample%20analysis\sample%20analysis%20results\plots%20for%20conferences\ISES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mab\Dropbox\PhD\Project\experimental%20part\sample%20analysis\sample%20analysis%20results\plots%20for%20conferences\ISES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dirty="0">
                <a:solidFill>
                  <a:schemeClr val="tx1"/>
                </a:solidFill>
              </a:rPr>
              <a:t>Concentration in apartment 3 </a:t>
            </a:r>
            <a:r>
              <a:rPr lang="de-CH" sz="1320" dirty="0" smtClean="0">
                <a:solidFill>
                  <a:schemeClr val="tx1"/>
                </a:solidFill>
              </a:rPr>
              <a:t>lifted </a:t>
            </a:r>
            <a:r>
              <a:rPr lang="de-CH" sz="1320" dirty="0" smtClean="0">
                <a:solidFill>
                  <a:srgbClr val="FF0000"/>
                </a:solidFill>
              </a:rPr>
              <a:t>DUST</a:t>
            </a:r>
            <a:endParaRPr lang="de-CH" sz="132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3207906543579002"/>
          <c:y val="4.28265524625267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FS!$R$8</c:f>
              <c:strCache>
                <c:ptCount val="1"/>
                <c:pt idx="0">
                  <c:v>4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87-4768-8259-9CD0635DC444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87-4768-8259-9CD0635DC44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587-4768-8259-9CD0635DC44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587-4768-8259-9CD0635DC44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587-4768-8259-9CD0635DC444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587-4768-8259-9CD0635DC444}"/>
              </c:ext>
            </c:extLst>
          </c:dPt>
          <c:cat>
            <c:strRef>
              <c:f>FS!$S$23:$AA$23</c:f>
              <c:strCache>
                <c:ptCount val="9"/>
                <c:pt idx="0">
                  <c:v>PT-low</c:v>
                </c:pt>
                <c:pt idx="1">
                  <c:v>PV-low</c:v>
                </c:pt>
                <c:pt idx="2">
                  <c:v>PH-low</c:v>
                </c:pt>
                <c:pt idx="3">
                  <c:v>C-low</c:v>
                </c:pt>
                <c:pt idx="4">
                  <c:v>PT-high</c:v>
                </c:pt>
                <c:pt idx="5">
                  <c:v>PH-high</c:v>
                </c:pt>
                <c:pt idx="6">
                  <c:v>PV-high</c:v>
                </c:pt>
                <c:pt idx="7">
                  <c:v>S-high</c:v>
                </c:pt>
                <c:pt idx="8">
                  <c:v>C-high</c:v>
                </c:pt>
              </c:strCache>
            </c:strRef>
          </c:cat>
          <c:val>
            <c:numRef>
              <c:f>FS!$S$14:$AA$14</c:f>
              <c:numCache>
                <c:formatCode>0</c:formatCode>
                <c:ptCount val="9"/>
                <c:pt idx="0">
                  <c:v>62.212496263996073</c:v>
                </c:pt>
                <c:pt idx="1">
                  <c:v>39.038529214314678</c:v>
                </c:pt>
                <c:pt idx="2">
                  <c:v>2070.1136741652249</c:v>
                </c:pt>
                <c:pt idx="3">
                  <c:v>15.509704115241901</c:v>
                </c:pt>
                <c:pt idx="4">
                  <c:v>25.237806819773219</c:v>
                </c:pt>
                <c:pt idx="5">
                  <c:v>1905.491408803118</c:v>
                </c:pt>
                <c:pt idx="6">
                  <c:v>11.67053229594894</c:v>
                </c:pt>
                <c:pt idx="7">
                  <c:v>590.60860908184316</c:v>
                </c:pt>
                <c:pt idx="8">
                  <c:v>2.8345321314062768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87-4768-8259-9CD0635DC444}"/>
            </c:ext>
          </c:extLst>
        </c:ser>
        <c:ser>
          <c:idx val="1"/>
          <c:order val="1"/>
          <c:tx>
            <c:strRef>
              <c:f>FS!$R$9</c:f>
              <c:strCache>
                <c:ptCount val="1"/>
                <c:pt idx="0">
                  <c:v>8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0587-4768-8259-9CD0635DC444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587-4768-8259-9CD0635DC44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0587-4768-8259-9CD0635DC44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0587-4768-8259-9CD0635DC44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0587-4768-8259-9CD0635DC444}"/>
              </c:ext>
            </c:extLst>
          </c:dPt>
          <c:cat>
            <c:strRef>
              <c:f>FS!$S$23:$AA$23</c:f>
              <c:strCache>
                <c:ptCount val="9"/>
                <c:pt idx="0">
                  <c:v>PT-low</c:v>
                </c:pt>
                <c:pt idx="1">
                  <c:v>PV-low</c:v>
                </c:pt>
                <c:pt idx="2">
                  <c:v>PH-low</c:v>
                </c:pt>
                <c:pt idx="3">
                  <c:v>C-low</c:v>
                </c:pt>
                <c:pt idx="4">
                  <c:v>PT-high</c:v>
                </c:pt>
                <c:pt idx="5">
                  <c:v>PH-high</c:v>
                </c:pt>
                <c:pt idx="6">
                  <c:v>PV-high</c:v>
                </c:pt>
                <c:pt idx="7">
                  <c:v>S-high</c:v>
                </c:pt>
                <c:pt idx="8">
                  <c:v>C-high</c:v>
                </c:pt>
              </c:strCache>
            </c:strRef>
          </c:cat>
          <c:val>
            <c:numRef>
              <c:f>FS!$S$15:$AA$15</c:f>
              <c:numCache>
                <c:formatCode>0</c:formatCode>
                <c:ptCount val="9"/>
                <c:pt idx="0">
                  <c:v>37.927608629131463</c:v>
                </c:pt>
                <c:pt idx="1">
                  <c:v>23.79968891160415</c:v>
                </c:pt>
                <c:pt idx="2">
                  <c:v>1205.422519062515</c:v>
                </c:pt>
                <c:pt idx="3">
                  <c:v>9.4554313516102582</c:v>
                </c:pt>
                <c:pt idx="4">
                  <c:v>19.81755741564767</c:v>
                </c:pt>
                <c:pt idx="5">
                  <c:v>3012.058698168521</c:v>
                </c:pt>
                <c:pt idx="6" formatCode="#.#00">
                  <c:v>9.3480089166984506</c:v>
                </c:pt>
                <c:pt idx="7">
                  <c:v>50.262507874498311</c:v>
                </c:pt>
                <c:pt idx="8" formatCode="#.#00">
                  <c:v>1.823555627062015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587-4768-8259-9CD0635DC444}"/>
            </c:ext>
          </c:extLst>
        </c:ser>
        <c:ser>
          <c:idx val="2"/>
          <c:order val="2"/>
          <c:tx>
            <c:strRef>
              <c:f>FS!$R$10</c:f>
              <c:strCache>
                <c:ptCount val="1"/>
                <c:pt idx="0">
                  <c:v>12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0587-4768-8259-9CD0635DC444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0587-4768-8259-9CD0635DC44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0587-4768-8259-9CD0635DC44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0587-4768-8259-9CD0635DC44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0587-4768-8259-9CD0635DC444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0587-4768-8259-9CD0635DC444}"/>
              </c:ext>
            </c:extLst>
          </c:dPt>
          <c:cat>
            <c:strRef>
              <c:f>FS!$S$23:$AA$23</c:f>
              <c:strCache>
                <c:ptCount val="9"/>
                <c:pt idx="0">
                  <c:v>PT-low</c:v>
                </c:pt>
                <c:pt idx="1">
                  <c:v>PV-low</c:v>
                </c:pt>
                <c:pt idx="2">
                  <c:v>PH-low</c:v>
                </c:pt>
                <c:pt idx="3">
                  <c:v>C-low</c:v>
                </c:pt>
                <c:pt idx="4">
                  <c:v>PT-high</c:v>
                </c:pt>
                <c:pt idx="5">
                  <c:v>PH-high</c:v>
                </c:pt>
                <c:pt idx="6">
                  <c:v>PV-high</c:v>
                </c:pt>
                <c:pt idx="7">
                  <c:v>S-high</c:v>
                </c:pt>
                <c:pt idx="8">
                  <c:v>C-high</c:v>
                </c:pt>
              </c:strCache>
            </c:strRef>
          </c:cat>
          <c:val>
            <c:numRef>
              <c:f>FS!$S$16:$AA$16</c:f>
              <c:numCache>
                <c:formatCode>0</c:formatCode>
                <c:ptCount val="9"/>
                <c:pt idx="0">
                  <c:v>81.535558565285484</c:v>
                </c:pt>
                <c:pt idx="1">
                  <c:v>51.163809141322943</c:v>
                </c:pt>
                <c:pt idx="2">
                  <c:v>140.05760308720559</c:v>
                </c:pt>
                <c:pt idx="3">
                  <c:v>20.326983550898049</c:v>
                </c:pt>
                <c:pt idx="4">
                  <c:v>46.522826294273457</c:v>
                </c:pt>
                <c:pt idx="5">
                  <c:v>3871.3595793732302</c:v>
                </c:pt>
                <c:pt idx="6">
                  <c:v>17.470147745050529</c:v>
                </c:pt>
                <c:pt idx="7">
                  <c:v>16.76432595732766</c:v>
                </c:pt>
                <c:pt idx="8" formatCode="#.#00">
                  <c:v>3.7149314765434371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0587-4768-8259-9CD0635DC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60640"/>
        <c:axId val="39762176"/>
      </c:barChart>
      <c:catAx>
        <c:axId val="397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9762176"/>
        <c:crosses val="autoZero"/>
        <c:auto val="1"/>
        <c:lblAlgn val="ctr"/>
        <c:lblOffset val="100"/>
        <c:noMultiLvlLbl val="0"/>
      </c:catAx>
      <c:valAx>
        <c:axId val="39762176"/>
        <c:scaling>
          <c:logBase val="10"/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76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PH-high (</a:t>
            </a:r>
            <a:r>
              <a:rPr lang="de-CH" sz="1320" b="1" i="0" u="none" strike="noStrike" baseline="0" dirty="0" smtClean="0">
                <a:effectLst/>
              </a:rPr>
              <a:t>DOA)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study'!$B$30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6D-41CC-A51D-695C1829589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6D-41CC-A51D-695C18295893}"/>
              </c:ext>
            </c:extLst>
          </c:dPt>
          <c:val>
            <c:numRef>
              <c:f>'FP 1st study'!$C$30:$G$30</c:f>
              <c:numCache>
                <c:formatCode>#.#00E+00</c:formatCode>
                <c:ptCount val="5"/>
                <c:pt idx="0">
                  <c:v>216763.666923782</c:v>
                </c:pt>
                <c:pt idx="1">
                  <c:v>396766.633576222</c:v>
                </c:pt>
                <c:pt idx="2">
                  <c:v>436408.78552563878</c:v>
                </c:pt>
                <c:pt idx="3">
                  <c:v>239823.1503911585</c:v>
                </c:pt>
                <c:pt idx="4">
                  <c:v>268916.96881050471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6D-41CC-A51D-695C18295893}"/>
            </c:ext>
          </c:extLst>
        </c:ser>
        <c:ser>
          <c:idx val="1"/>
          <c:order val="1"/>
          <c:tx>
            <c:strRef>
              <c:f>'FP 1st study'!$B$31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6D-41CC-A51D-695C1829589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6D-41CC-A51D-695C1829589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6D-41CC-A51D-695C1829589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36D-41CC-A51D-695C1829589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6D-41CC-A51D-695C18295893}"/>
              </c:ext>
            </c:extLst>
          </c:dPt>
          <c:val>
            <c:numRef>
              <c:f>'FP 1st study'!$C$31:$G$31</c:f>
              <c:numCache>
                <c:formatCode>#.#00E+00</c:formatCode>
                <c:ptCount val="5"/>
                <c:pt idx="0">
                  <c:v>144344.16059101201</c:v>
                </c:pt>
                <c:pt idx="1">
                  <c:v>575882.09079889965</c:v>
                </c:pt>
                <c:pt idx="2">
                  <c:v>302317.20000620291</c:v>
                </c:pt>
                <c:pt idx="3">
                  <c:v>164618.65378964209</c:v>
                </c:pt>
                <c:pt idx="4">
                  <c:v>227799.7386655611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6D-41CC-A51D-695C18295893}"/>
            </c:ext>
          </c:extLst>
        </c:ser>
        <c:ser>
          <c:idx val="2"/>
          <c:order val="2"/>
          <c:tx>
            <c:strRef>
              <c:f>'FP 1st study'!$B$32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36D-41CC-A51D-695C1829589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36D-41CC-A51D-695C1829589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36D-41CC-A51D-695C1829589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36D-41CC-A51D-695C1829589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36D-41CC-A51D-695C18295893}"/>
              </c:ext>
            </c:extLst>
          </c:dPt>
          <c:val>
            <c:numRef>
              <c:f>'FP 1st study'!$C$32:$G$32</c:f>
              <c:numCache>
                <c:formatCode>#.#00E+00</c:formatCode>
                <c:ptCount val="5"/>
                <c:pt idx="0">
                  <c:v>94611.532291852534</c:v>
                </c:pt>
                <c:pt idx="1">
                  <c:v>267289.57836812572</c:v>
                </c:pt>
                <c:pt idx="2">
                  <c:v>179285.93117182239</c:v>
                </c:pt>
                <c:pt idx="3">
                  <c:v>156256.94494219159</c:v>
                </c:pt>
                <c:pt idx="4">
                  <c:v>168786.01183667401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6D-41CC-A51D-695C18295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55168"/>
        <c:axId val="40056704"/>
      </c:barChart>
      <c:catAx>
        <c:axId val="400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056704"/>
        <c:crosses val="autoZero"/>
        <c:auto val="1"/>
        <c:lblAlgn val="ctr"/>
        <c:lblOffset val="100"/>
        <c:noMultiLvlLbl val="0"/>
      </c:catAx>
      <c:valAx>
        <c:axId val="40056704"/>
        <c:scaling>
          <c:logBase val="10"/>
          <c:orientation val="minMax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055168"/>
        <c:crosses val="autoZero"/>
        <c:crossBetween val="between"/>
        <c:majorUnit val="100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PV-high (</a:t>
            </a:r>
            <a:r>
              <a:rPr lang="de-CH" sz="1320" b="1" i="0" u="none" strike="noStrike" baseline="0" dirty="0" smtClean="0">
                <a:effectLst/>
              </a:rPr>
              <a:t>DEHP)</a:t>
            </a:r>
            <a:endParaRPr lang="de-CH" sz="1320" b="1" i="0" baseline="0" dirty="0">
              <a:effectLst/>
            </a:endParaRPr>
          </a:p>
        </c:rich>
      </c:tx>
      <c:layout>
        <c:manualLayout>
          <c:xMode val="edge"/>
          <c:yMode val="edge"/>
          <c:x val="0.36536451271119602"/>
          <c:y val="4.4949997551935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54059493174502E-3"/>
          <c:y val="0.24596525304613701"/>
          <c:w val="0.92229512860819096"/>
          <c:h val="0.5707383178021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'FP 1st study'!$B$24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56-47C0-83EF-BB1C1319DB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56-47C0-83EF-BB1C1319DB67}"/>
              </c:ext>
            </c:extLst>
          </c:dPt>
          <c:val>
            <c:numRef>
              <c:f>'FP 1st study'!$C$24:$G$24</c:f>
              <c:numCache>
                <c:formatCode>0</c:formatCode>
                <c:ptCount val="5"/>
                <c:pt idx="0" formatCode="#.#00">
                  <c:v>8.5270776145920983</c:v>
                </c:pt>
                <c:pt idx="1">
                  <c:v>23.743697774796221</c:v>
                </c:pt>
                <c:pt idx="2">
                  <c:v>239.7642481428646</c:v>
                </c:pt>
                <c:pt idx="3">
                  <c:v>210.22316826688231</c:v>
                </c:pt>
                <c:pt idx="4">
                  <c:v>319.46321537754687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56-47C0-83EF-BB1C1319DB67}"/>
            </c:ext>
          </c:extLst>
        </c:ser>
        <c:ser>
          <c:idx val="1"/>
          <c:order val="1"/>
          <c:tx>
            <c:strRef>
              <c:f>'FP 1st study'!$B$25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56-47C0-83EF-BB1C1319DB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56-47C0-83EF-BB1C1319DB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356-47C0-83EF-BB1C1319DB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356-47C0-83EF-BB1C1319DB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356-47C0-83EF-BB1C1319DB67}"/>
              </c:ext>
            </c:extLst>
          </c:dPt>
          <c:val>
            <c:numRef>
              <c:f>'FP 1st study'!$C$25:$G$25</c:f>
              <c:numCache>
                <c:formatCode>0</c:formatCode>
                <c:ptCount val="5"/>
                <c:pt idx="0" formatCode="#.#00">
                  <c:v>6.3875162701876471</c:v>
                </c:pt>
                <c:pt idx="1">
                  <c:v>32.230093763207137</c:v>
                </c:pt>
                <c:pt idx="2">
                  <c:v>138.0653726724868</c:v>
                </c:pt>
                <c:pt idx="3">
                  <c:v>280.57397202060952</c:v>
                </c:pt>
                <c:pt idx="4">
                  <c:v>195.71081634364941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56-47C0-83EF-BB1C1319DB67}"/>
            </c:ext>
          </c:extLst>
        </c:ser>
        <c:ser>
          <c:idx val="2"/>
          <c:order val="2"/>
          <c:tx>
            <c:strRef>
              <c:f>'FP 1st study'!$B$26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356-47C0-83EF-BB1C1319DB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356-47C0-83EF-BB1C1319DB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356-47C0-83EF-BB1C1319DB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356-47C0-83EF-BB1C1319DB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356-47C0-83EF-BB1C1319DB67}"/>
              </c:ext>
            </c:extLst>
          </c:dPt>
          <c:val>
            <c:numRef>
              <c:f>'FP 1st study'!$C$26:$G$26</c:f>
              <c:numCache>
                <c:formatCode>0</c:formatCode>
                <c:ptCount val="5"/>
                <c:pt idx="0" formatCode="#.#00">
                  <c:v>12.49220533442824</c:v>
                </c:pt>
                <c:pt idx="1">
                  <c:v>20.927875795941301</c:v>
                </c:pt>
                <c:pt idx="2">
                  <c:v>99.8671999431443</c:v>
                </c:pt>
                <c:pt idx="3">
                  <c:v>139.45246113382979</c:v>
                </c:pt>
                <c:pt idx="4">
                  <c:v>173.49334782197519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56-47C0-83EF-BB1C1319D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82816"/>
        <c:axId val="40084608"/>
      </c:barChart>
      <c:catAx>
        <c:axId val="4008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084608"/>
        <c:crosses val="autoZero"/>
        <c:auto val="1"/>
        <c:lblAlgn val="ctr"/>
        <c:lblOffset val="100"/>
        <c:noMultiLvlLbl val="0"/>
      </c:catAx>
      <c:valAx>
        <c:axId val="40084608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082816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PT-</a:t>
            </a:r>
            <a:r>
              <a:rPr lang="de-CH" sz="1320" b="1" i="0" baseline="0" dirty="0" err="1" smtClean="0">
                <a:effectLst/>
              </a:rPr>
              <a:t>low</a:t>
            </a:r>
            <a:r>
              <a:rPr lang="de-CH" sz="1320" b="1" i="0" baseline="0" dirty="0" smtClean="0">
                <a:effectLst/>
              </a:rPr>
              <a:t> (</a:t>
            </a:r>
            <a:r>
              <a:rPr lang="de-CH" sz="1320" b="1" i="0" baseline="0" dirty="0" err="1" smtClean="0">
                <a:effectLst/>
              </a:rPr>
              <a:t>DiBA</a:t>
            </a:r>
            <a:r>
              <a:rPr lang="de-CH" sz="1320" b="1" i="0" baseline="0" dirty="0" smtClean="0">
                <a:effectLst/>
              </a:rPr>
              <a:t>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study'!$B$39</c:f>
              <c:strCache>
                <c:ptCount val="1"/>
                <c:pt idx="0">
                  <c:v>4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5F-49CB-BB49-23550C813C1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45F-49CB-BB49-23550C813C15}"/>
              </c:ext>
            </c:extLst>
          </c:dPt>
          <c:cat>
            <c:numRef>
              <c:f>'FP 1st study'!$C$23:$G$23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'FP 1st study'!$C$39:$G$39</c:f>
              <c:numCache>
                <c:formatCode>#.#00</c:formatCode>
                <c:ptCount val="5"/>
                <c:pt idx="0">
                  <c:v>41.183206634177239</c:v>
                </c:pt>
                <c:pt idx="1">
                  <c:v>157.39082175950011</c:v>
                </c:pt>
                <c:pt idx="2" formatCode="0">
                  <c:v>31.177487110280161</c:v>
                </c:pt>
                <c:pt idx="3" formatCode="0">
                  <c:v>54.340977306018843</c:v>
                </c:pt>
                <c:pt idx="4" formatCode="0">
                  <c:v>46.009876822592673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5F-49CB-BB49-23550C813C15}"/>
            </c:ext>
          </c:extLst>
        </c:ser>
        <c:ser>
          <c:idx val="1"/>
          <c:order val="1"/>
          <c:tx>
            <c:strRef>
              <c:f>'FP 1st study'!$B$40</c:f>
              <c:strCache>
                <c:ptCount val="1"/>
                <c:pt idx="0">
                  <c:v>8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45F-49CB-BB49-23550C813C1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D45F-49CB-BB49-23550C813C1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D45F-49CB-BB49-23550C813C15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D45F-49CB-BB49-23550C813C15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45F-49CB-BB49-23550C813C15}"/>
              </c:ext>
            </c:extLst>
          </c:dPt>
          <c:cat>
            <c:numRef>
              <c:f>'FP 1st study'!$C$23:$G$23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'FP 1st study'!$C$40:$G$40</c:f>
              <c:numCache>
                <c:formatCode>#.#00</c:formatCode>
                <c:ptCount val="5"/>
                <c:pt idx="0">
                  <c:v>57.465441951037967</c:v>
                </c:pt>
                <c:pt idx="1">
                  <c:v>160.66380301712539</c:v>
                </c:pt>
                <c:pt idx="2" formatCode="0">
                  <c:v>16.544872311183301</c:v>
                </c:pt>
                <c:pt idx="3" formatCode="0">
                  <c:v>3.3143052386719138</c:v>
                </c:pt>
                <c:pt idx="4" formatCode="0">
                  <c:v>13.155004466980341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45F-49CB-BB49-23550C813C15}"/>
            </c:ext>
          </c:extLst>
        </c:ser>
        <c:ser>
          <c:idx val="2"/>
          <c:order val="2"/>
          <c:tx>
            <c:strRef>
              <c:f>'FP 1st study'!$B$41</c:f>
              <c:strCache>
                <c:ptCount val="1"/>
                <c:pt idx="0">
                  <c:v>12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45F-49CB-BB49-23550C813C1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D45F-49CB-BB49-23550C813C1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D45F-49CB-BB49-23550C813C15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D45F-49CB-BB49-23550C813C15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D45F-49CB-BB49-23550C813C15}"/>
              </c:ext>
            </c:extLst>
          </c:dPt>
          <c:cat>
            <c:numRef>
              <c:f>'FP 1st study'!$C$23:$G$23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'FP 1st study'!$C$41:$G$41</c:f>
              <c:numCache>
                <c:formatCode>#.#00</c:formatCode>
                <c:ptCount val="5"/>
                <c:pt idx="0">
                  <c:v>65.879085782293146</c:v>
                </c:pt>
                <c:pt idx="1">
                  <c:v>68.999420925324998</c:v>
                </c:pt>
                <c:pt idx="2" formatCode="0">
                  <c:v>15.86913677103554</c:v>
                </c:pt>
                <c:pt idx="3" formatCode="0">
                  <c:v>4.8000282766972484</c:v>
                </c:pt>
                <c:pt idx="4" formatCode="0">
                  <c:v>10.40533719718194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45F-49CB-BB49-23550C813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31584"/>
        <c:axId val="40137472"/>
      </c:barChart>
      <c:catAx>
        <c:axId val="40131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137472"/>
        <c:crosses val="autoZero"/>
        <c:auto val="1"/>
        <c:lblAlgn val="ctr"/>
        <c:lblOffset val="100"/>
        <c:noMultiLvlLbl val="0"/>
      </c:catAx>
      <c:valAx>
        <c:axId val="40137472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131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PV-</a:t>
            </a:r>
            <a:r>
              <a:rPr lang="de-CH" sz="1320" b="1" i="0" baseline="0" dirty="0" err="1" smtClean="0">
                <a:effectLst/>
              </a:rPr>
              <a:t>low</a:t>
            </a:r>
            <a:r>
              <a:rPr lang="de-CH" sz="1320" b="1" i="0" baseline="0" dirty="0" smtClean="0">
                <a:effectLst/>
              </a:rPr>
              <a:t> (DBA)</a:t>
            </a:r>
            <a:endParaRPr lang="de-CH" sz="1320" b="1" i="0" baseline="0" dirty="0">
              <a:effectLst/>
            </a:endParaRPr>
          </a:p>
        </c:rich>
      </c:tx>
      <c:layout>
        <c:manualLayout>
          <c:xMode val="edge"/>
          <c:yMode val="edge"/>
          <c:x val="0.381348433420723"/>
          <c:y val="4.4949971036173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study'!$B$33</c:f>
              <c:strCache>
                <c:ptCount val="1"/>
                <c:pt idx="0">
                  <c:v>4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50D-4E92-BF67-029E684ACE0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50D-4E92-BF67-029E684ACE00}"/>
              </c:ext>
            </c:extLst>
          </c:dPt>
          <c:val>
            <c:numRef>
              <c:f>'FP 1st study'!$C$33:$G$33</c:f>
              <c:numCache>
                <c:formatCode>#.#00</c:formatCode>
                <c:ptCount val="5"/>
                <c:pt idx="0" formatCode="0">
                  <c:v>62.115010134868413</c:v>
                </c:pt>
                <c:pt idx="1">
                  <c:v>93.494464897584649</c:v>
                </c:pt>
                <c:pt idx="2" formatCode="0">
                  <c:v>68.109564442259071</c:v>
                </c:pt>
                <c:pt idx="3" formatCode="0">
                  <c:v>157.57669772020469</c:v>
                </c:pt>
                <c:pt idx="4" formatCode="0">
                  <c:v>139.05506774227231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D-4E92-BF67-029E684ACE00}"/>
            </c:ext>
          </c:extLst>
        </c:ser>
        <c:ser>
          <c:idx val="1"/>
          <c:order val="1"/>
          <c:tx>
            <c:strRef>
              <c:f>'FP 1st study'!$B$34</c:f>
              <c:strCache>
                <c:ptCount val="1"/>
                <c:pt idx="0">
                  <c:v>8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50D-4E92-BF67-029E684ACE0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50D-4E92-BF67-029E684ACE00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50D-4E92-BF67-029E684ACE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A50D-4E92-BF67-029E684ACE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A50D-4E92-BF67-029E684ACE00}"/>
              </c:ext>
            </c:extLst>
          </c:dPt>
          <c:val>
            <c:numRef>
              <c:f>'FP 1st study'!$C$34:$G$34</c:f>
              <c:numCache>
                <c:formatCode>#.#00</c:formatCode>
                <c:ptCount val="5"/>
                <c:pt idx="0" formatCode="0">
                  <c:v>34.136048628840797</c:v>
                </c:pt>
                <c:pt idx="1">
                  <c:v>95.438705532969863</c:v>
                </c:pt>
                <c:pt idx="2" formatCode="0">
                  <c:v>9.8281079305666665</c:v>
                </c:pt>
                <c:pt idx="3" formatCode="0">
                  <c:v>40.921232038782982</c:v>
                </c:pt>
                <c:pt idx="4" formatCode="0">
                  <c:v>47.735216349816199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50D-4E92-BF67-029E684ACE00}"/>
            </c:ext>
          </c:extLst>
        </c:ser>
        <c:ser>
          <c:idx val="2"/>
          <c:order val="2"/>
          <c:tx>
            <c:strRef>
              <c:f>'FP 1st study'!$B$35</c:f>
              <c:strCache>
                <c:ptCount val="1"/>
                <c:pt idx="0">
                  <c:v>12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A50D-4E92-BF67-029E684ACE0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A50D-4E92-BF67-029E684ACE00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A50D-4E92-BF67-029E684ACE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A50D-4E92-BF67-029E684ACE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A50D-4E92-BF67-029E684ACE00}"/>
              </c:ext>
            </c:extLst>
          </c:dPt>
          <c:val>
            <c:numRef>
              <c:f>'FP 1st study'!$C$35:$G$35</c:f>
              <c:numCache>
                <c:formatCode>#.#00</c:formatCode>
                <c:ptCount val="5"/>
                <c:pt idx="0" formatCode="0">
                  <c:v>39.133983826384082</c:v>
                </c:pt>
                <c:pt idx="1">
                  <c:v>40.987548483061893</c:v>
                </c:pt>
                <c:pt idx="2" formatCode="0">
                  <c:v>9.426702486258522</c:v>
                </c:pt>
                <c:pt idx="3" formatCode="0">
                  <c:v>14.830516688500399</c:v>
                </c:pt>
                <c:pt idx="4" formatCode="0">
                  <c:v>11.923724323890831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50D-4E92-BF67-029E684AC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12128"/>
        <c:axId val="40513920"/>
      </c:barChart>
      <c:catAx>
        <c:axId val="40512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513920"/>
        <c:crosses val="autoZero"/>
        <c:auto val="1"/>
        <c:lblAlgn val="ctr"/>
        <c:lblOffset val="100"/>
        <c:noMultiLvlLbl val="0"/>
      </c:catAx>
      <c:valAx>
        <c:axId val="40513920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512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PH-</a:t>
            </a:r>
            <a:r>
              <a:rPr lang="de-CH" sz="1320" b="1" i="0" baseline="0" dirty="0" err="1" smtClean="0">
                <a:effectLst/>
              </a:rPr>
              <a:t>low</a:t>
            </a:r>
            <a:r>
              <a:rPr lang="de-CH" sz="1320" b="1" i="0" baseline="0" dirty="0" smtClean="0">
                <a:effectLst/>
              </a:rPr>
              <a:t> (</a:t>
            </a:r>
            <a:r>
              <a:rPr lang="de-CH" sz="1320" b="1" i="0" baseline="0" dirty="0" err="1" smtClean="0">
                <a:effectLst/>
              </a:rPr>
              <a:t>DiBP</a:t>
            </a:r>
            <a:r>
              <a:rPr lang="de-CH" sz="1320" b="1" i="0" baseline="0" dirty="0" smtClean="0">
                <a:effectLst/>
              </a:rPr>
              <a:t>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study'!$B$36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3C-4C86-9E17-0F5D6EFF88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3C-4C86-9E17-0F5D6EFF881D}"/>
              </c:ext>
            </c:extLst>
          </c:dPt>
          <c:val>
            <c:numRef>
              <c:f>'FP 1st study'!$C$36:$G$36</c:f>
              <c:numCache>
                <c:formatCode>#.#00E+00</c:formatCode>
                <c:ptCount val="5"/>
                <c:pt idx="0">
                  <c:v>77100.822027780581</c:v>
                </c:pt>
                <c:pt idx="1">
                  <c:v>465723.96069010161</c:v>
                </c:pt>
                <c:pt idx="2">
                  <c:v>239880.73950812381</c:v>
                </c:pt>
                <c:pt idx="3">
                  <c:v>251629.67560535751</c:v>
                </c:pt>
                <c:pt idx="4">
                  <c:v>463486.85197839222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3C-4C86-9E17-0F5D6EFF881D}"/>
            </c:ext>
          </c:extLst>
        </c:ser>
        <c:ser>
          <c:idx val="1"/>
          <c:order val="1"/>
          <c:tx>
            <c:strRef>
              <c:f>'FP 1st study'!$B$37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D3C-4C86-9E17-0F5D6EFF88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D3C-4C86-9E17-0F5D6EFF88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D3C-4C86-9E17-0F5D6EFF88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D3C-4C86-9E17-0F5D6EFF88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D3C-4C86-9E17-0F5D6EFF881D}"/>
              </c:ext>
            </c:extLst>
          </c:dPt>
          <c:val>
            <c:numRef>
              <c:f>'FP 1st study'!$C$37:$G$37</c:f>
              <c:numCache>
                <c:formatCode>#.#00E+00</c:formatCode>
                <c:ptCount val="5"/>
                <c:pt idx="0">
                  <c:v>8174.6021914580442</c:v>
                </c:pt>
                <c:pt idx="1">
                  <c:v>134318.31926381221</c:v>
                </c:pt>
                <c:pt idx="2">
                  <c:v>27583.062522644079</c:v>
                </c:pt>
                <c:pt idx="3">
                  <c:v>118521.1717337427</c:v>
                </c:pt>
                <c:pt idx="4">
                  <c:v>230514.24060232189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3C-4C86-9E17-0F5D6EFF881D}"/>
            </c:ext>
          </c:extLst>
        </c:ser>
        <c:ser>
          <c:idx val="2"/>
          <c:order val="2"/>
          <c:tx>
            <c:strRef>
              <c:f>'FP 1st study'!$B$38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D3C-4C86-9E17-0F5D6EFF88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D3C-4C86-9E17-0F5D6EFF88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D3C-4C86-9E17-0F5D6EFF88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D3C-4C86-9E17-0F5D6EFF88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D3C-4C86-9E17-0F5D6EFF881D}"/>
              </c:ext>
            </c:extLst>
          </c:dPt>
          <c:val>
            <c:numRef>
              <c:f>'FP 1st study'!$C$38:$G$38</c:f>
              <c:numCache>
                <c:formatCode>#.#00E+00</c:formatCode>
                <c:ptCount val="5"/>
                <c:pt idx="0">
                  <c:v>2750.016406230096</c:v>
                </c:pt>
                <c:pt idx="1">
                  <c:v>13999.644689642801</c:v>
                </c:pt>
                <c:pt idx="2">
                  <c:v>2286.2329141163068</c:v>
                </c:pt>
                <c:pt idx="3">
                  <c:v>29616.969015967261</c:v>
                </c:pt>
                <c:pt idx="4">
                  <c:v>92782.419852160427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D3C-4C86-9E17-0F5D6EFF8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51936"/>
        <c:axId val="40553472"/>
      </c:barChart>
      <c:catAx>
        <c:axId val="4055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553472"/>
        <c:crosses val="autoZero"/>
        <c:auto val="1"/>
        <c:lblAlgn val="ctr"/>
        <c:lblOffset val="100"/>
        <c:noMultiLvlLbl val="0"/>
      </c:catAx>
      <c:valAx>
        <c:axId val="40553472"/>
        <c:scaling>
          <c:logBase val="10"/>
          <c:orientation val="minMax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551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CH" sz="132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CH" sz="132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PT-high (DEHA)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study'!$B$27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AA-464D-8D35-D11618889001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7AA-464D-8D35-D11618889001}"/>
              </c:ext>
            </c:extLst>
          </c:dPt>
          <c:val>
            <c:numRef>
              <c:f>'FP 1st study'!$C$27:$G$27</c:f>
              <c:numCache>
                <c:formatCode>#.#00</c:formatCode>
                <c:ptCount val="5"/>
                <c:pt idx="0" formatCode="0">
                  <c:v>9.0784412792002804</c:v>
                </c:pt>
                <c:pt idx="1">
                  <c:v>15.990374901676001</c:v>
                </c:pt>
                <c:pt idx="2" formatCode="0">
                  <c:v>150.34259471337899</c:v>
                </c:pt>
                <c:pt idx="3" formatCode="0">
                  <c:v>254.36690657317351</c:v>
                </c:pt>
                <c:pt idx="4" formatCode="0">
                  <c:v>140.4835576052073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AA-464D-8D35-D11618889001}"/>
            </c:ext>
          </c:extLst>
        </c:ser>
        <c:ser>
          <c:idx val="1"/>
          <c:order val="1"/>
          <c:tx>
            <c:strRef>
              <c:f>'FP 1st study'!$B$28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AA-464D-8D35-D1161888900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7AA-464D-8D35-D1161888900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7AA-464D-8D35-D116188890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7AA-464D-8D35-D116188890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7AA-464D-8D35-D11618889001}"/>
              </c:ext>
            </c:extLst>
          </c:dPt>
          <c:val>
            <c:numRef>
              <c:f>'FP 1st study'!$C$28:$G$28</c:f>
              <c:numCache>
                <c:formatCode>#.#00</c:formatCode>
                <c:ptCount val="5"/>
                <c:pt idx="0" formatCode="0">
                  <c:v>5.8382944470021672</c:v>
                </c:pt>
                <c:pt idx="1">
                  <c:v>13.36707793970864</c:v>
                </c:pt>
                <c:pt idx="2" formatCode="0">
                  <c:v>109.580903214678</c:v>
                </c:pt>
                <c:pt idx="3" formatCode="0">
                  <c:v>303.18328891829321</c:v>
                </c:pt>
                <c:pt idx="4" formatCode="0">
                  <c:v>104.404359328471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AA-464D-8D35-D11618889001}"/>
            </c:ext>
          </c:extLst>
        </c:ser>
        <c:ser>
          <c:idx val="2"/>
          <c:order val="2"/>
          <c:tx>
            <c:strRef>
              <c:f>'FP 1st study'!$B$29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7AA-464D-8D35-D1161888900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7AA-464D-8D35-D1161888900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7AA-464D-8D35-D116188890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7AA-464D-8D35-D116188890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7AA-464D-8D35-D11618889001}"/>
              </c:ext>
            </c:extLst>
          </c:dPt>
          <c:val>
            <c:numRef>
              <c:f>'FP 1st study'!$C$29:$G$29</c:f>
              <c:numCache>
                <c:formatCode>#.#00</c:formatCode>
                <c:ptCount val="5"/>
                <c:pt idx="0" formatCode="0">
                  <c:v>10.82173462636462</c:v>
                </c:pt>
                <c:pt idx="1">
                  <c:v>8.7344701690513649</c:v>
                </c:pt>
                <c:pt idx="2" formatCode="0">
                  <c:v>83.390681126572503</c:v>
                </c:pt>
                <c:pt idx="3" formatCode="0">
                  <c:v>161.59964099206721</c:v>
                </c:pt>
                <c:pt idx="4" formatCode="0">
                  <c:v>109.6477484720146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AA-464D-8D35-D11618889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06688"/>
        <c:axId val="39508224"/>
      </c:barChart>
      <c:catAx>
        <c:axId val="3950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508224"/>
        <c:crosses val="autoZero"/>
        <c:auto val="1"/>
        <c:lblAlgn val="ctr"/>
        <c:lblOffset val="100"/>
        <c:noMultiLvlLbl val="0"/>
      </c:catAx>
      <c:valAx>
        <c:axId val="39508224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39506688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PH-high (</a:t>
            </a:r>
            <a:r>
              <a:rPr lang="de-CH" sz="1320" b="1" i="0" u="none" strike="noStrike" baseline="0" dirty="0" smtClean="0">
                <a:effectLst/>
              </a:rPr>
              <a:t>DOA)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study'!$B$30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D9-4855-AA30-B1CFAB4C42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D9-4855-AA30-B1CFAB4C42CE}"/>
              </c:ext>
            </c:extLst>
          </c:dPt>
          <c:val>
            <c:numRef>
              <c:f>'FP 1st study'!$C$30:$G$30</c:f>
              <c:numCache>
                <c:formatCode>#.#00E+00</c:formatCode>
                <c:ptCount val="5"/>
                <c:pt idx="0">
                  <c:v>216763.666923782</c:v>
                </c:pt>
                <c:pt idx="1">
                  <c:v>396766.633576222</c:v>
                </c:pt>
                <c:pt idx="2">
                  <c:v>436408.78552563878</c:v>
                </c:pt>
                <c:pt idx="3">
                  <c:v>239823.1503911585</c:v>
                </c:pt>
                <c:pt idx="4">
                  <c:v>268916.96881050471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D9-4855-AA30-B1CFAB4C42CE}"/>
            </c:ext>
          </c:extLst>
        </c:ser>
        <c:ser>
          <c:idx val="1"/>
          <c:order val="1"/>
          <c:tx>
            <c:strRef>
              <c:f>'FP 1st study'!$B$31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7D9-4855-AA30-B1CFAB4C42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7D9-4855-AA30-B1CFAB4C42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7D9-4855-AA30-B1CFAB4C42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D9-4855-AA30-B1CFAB4C42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7D9-4855-AA30-B1CFAB4C42CE}"/>
              </c:ext>
            </c:extLst>
          </c:dPt>
          <c:val>
            <c:numRef>
              <c:f>'FP 1st study'!$C$31:$G$31</c:f>
              <c:numCache>
                <c:formatCode>#.#00E+00</c:formatCode>
                <c:ptCount val="5"/>
                <c:pt idx="0">
                  <c:v>144344.16059101201</c:v>
                </c:pt>
                <c:pt idx="1">
                  <c:v>575882.09079889965</c:v>
                </c:pt>
                <c:pt idx="2">
                  <c:v>302317.20000620291</c:v>
                </c:pt>
                <c:pt idx="3">
                  <c:v>164618.65378964209</c:v>
                </c:pt>
                <c:pt idx="4">
                  <c:v>227799.7386655611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D9-4855-AA30-B1CFAB4C42CE}"/>
            </c:ext>
          </c:extLst>
        </c:ser>
        <c:ser>
          <c:idx val="2"/>
          <c:order val="2"/>
          <c:tx>
            <c:strRef>
              <c:f>'FP 1st study'!$B$32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7D9-4855-AA30-B1CFAB4C42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7D9-4855-AA30-B1CFAB4C42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7D9-4855-AA30-B1CFAB4C42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7D9-4855-AA30-B1CFAB4C42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7D9-4855-AA30-B1CFAB4C42CE}"/>
              </c:ext>
            </c:extLst>
          </c:dPt>
          <c:val>
            <c:numRef>
              <c:f>'FP 1st study'!$C$32:$G$32</c:f>
              <c:numCache>
                <c:formatCode>#.#00E+00</c:formatCode>
                <c:ptCount val="5"/>
                <c:pt idx="0">
                  <c:v>94611.532291852534</c:v>
                </c:pt>
                <c:pt idx="1">
                  <c:v>267289.57836812572</c:v>
                </c:pt>
                <c:pt idx="2">
                  <c:v>179285.93117182239</c:v>
                </c:pt>
                <c:pt idx="3">
                  <c:v>156256.94494219159</c:v>
                </c:pt>
                <c:pt idx="4">
                  <c:v>168786.01183667401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D9-4855-AA30-B1CFAB4C4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15872"/>
        <c:axId val="39617664"/>
      </c:barChart>
      <c:catAx>
        <c:axId val="3961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617664"/>
        <c:crosses val="autoZero"/>
        <c:auto val="1"/>
        <c:lblAlgn val="ctr"/>
        <c:lblOffset val="100"/>
        <c:noMultiLvlLbl val="0"/>
      </c:catAx>
      <c:valAx>
        <c:axId val="39617664"/>
        <c:scaling>
          <c:logBase val="10"/>
          <c:orientation val="minMax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39615872"/>
        <c:crosses val="autoZero"/>
        <c:crossBetween val="between"/>
        <c:majorUnit val="100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PV-high (</a:t>
            </a:r>
            <a:r>
              <a:rPr lang="de-CH" sz="1320" b="1" i="0" u="none" strike="noStrike" baseline="0" dirty="0" smtClean="0">
                <a:effectLst/>
              </a:rPr>
              <a:t>DEHP)</a:t>
            </a:r>
            <a:endParaRPr lang="de-CH" sz="1320" b="1" i="0" baseline="0" dirty="0">
              <a:effectLst/>
            </a:endParaRPr>
          </a:p>
        </c:rich>
      </c:tx>
      <c:layout>
        <c:manualLayout>
          <c:xMode val="edge"/>
          <c:yMode val="edge"/>
          <c:x val="0.36536451271119602"/>
          <c:y val="4.4949997551935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54059493174502E-3"/>
          <c:y val="0.24596525304613701"/>
          <c:w val="0.92229512860819096"/>
          <c:h val="0.5707383178021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'FP 1st study'!$B$24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42-4F7B-A91E-77515BCD28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42-4F7B-A91E-77515BCD28AF}"/>
              </c:ext>
            </c:extLst>
          </c:dPt>
          <c:val>
            <c:numRef>
              <c:f>'FP 1st study'!$C$24:$G$24</c:f>
              <c:numCache>
                <c:formatCode>0</c:formatCode>
                <c:ptCount val="5"/>
                <c:pt idx="0" formatCode="#.#00">
                  <c:v>8.5270776145920983</c:v>
                </c:pt>
                <c:pt idx="1">
                  <c:v>23.743697774796221</c:v>
                </c:pt>
                <c:pt idx="2">
                  <c:v>239.7642481428646</c:v>
                </c:pt>
                <c:pt idx="3">
                  <c:v>210.22316826688231</c:v>
                </c:pt>
                <c:pt idx="4">
                  <c:v>319.46321537754687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42-4F7B-A91E-77515BCD28AF}"/>
            </c:ext>
          </c:extLst>
        </c:ser>
        <c:ser>
          <c:idx val="1"/>
          <c:order val="1"/>
          <c:tx>
            <c:strRef>
              <c:f>'FP 1st study'!$B$25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42-4F7B-A91E-77515BCD28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342-4F7B-A91E-77515BCD28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342-4F7B-A91E-77515BCD28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342-4F7B-A91E-77515BCD28A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342-4F7B-A91E-77515BCD28AF}"/>
              </c:ext>
            </c:extLst>
          </c:dPt>
          <c:val>
            <c:numRef>
              <c:f>'FP 1st study'!$C$25:$G$25</c:f>
              <c:numCache>
                <c:formatCode>0</c:formatCode>
                <c:ptCount val="5"/>
                <c:pt idx="0" formatCode="#.#00">
                  <c:v>6.3875162701876471</c:v>
                </c:pt>
                <c:pt idx="1">
                  <c:v>32.230093763207137</c:v>
                </c:pt>
                <c:pt idx="2">
                  <c:v>138.0653726724868</c:v>
                </c:pt>
                <c:pt idx="3">
                  <c:v>280.57397202060952</c:v>
                </c:pt>
                <c:pt idx="4">
                  <c:v>195.71081634364941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42-4F7B-A91E-77515BCD28AF}"/>
            </c:ext>
          </c:extLst>
        </c:ser>
        <c:ser>
          <c:idx val="2"/>
          <c:order val="2"/>
          <c:tx>
            <c:strRef>
              <c:f>'FP 1st study'!$B$26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342-4F7B-A91E-77515BCD28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342-4F7B-A91E-77515BCD28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342-4F7B-A91E-77515BCD28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342-4F7B-A91E-77515BCD28A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342-4F7B-A91E-77515BCD28AF}"/>
              </c:ext>
            </c:extLst>
          </c:dPt>
          <c:val>
            <c:numRef>
              <c:f>'FP 1st study'!$C$26:$G$26</c:f>
              <c:numCache>
                <c:formatCode>0</c:formatCode>
                <c:ptCount val="5"/>
                <c:pt idx="0" formatCode="#.#00">
                  <c:v>12.49220533442824</c:v>
                </c:pt>
                <c:pt idx="1">
                  <c:v>20.927875795941301</c:v>
                </c:pt>
                <c:pt idx="2">
                  <c:v>99.8671999431443</c:v>
                </c:pt>
                <c:pt idx="3">
                  <c:v>139.45246113382979</c:v>
                </c:pt>
                <c:pt idx="4">
                  <c:v>173.49334782197519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42-4F7B-A91E-77515BCD2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20896"/>
        <c:axId val="39530880"/>
      </c:barChart>
      <c:catAx>
        <c:axId val="3952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530880"/>
        <c:crosses val="autoZero"/>
        <c:auto val="1"/>
        <c:lblAlgn val="ctr"/>
        <c:lblOffset val="100"/>
        <c:noMultiLvlLbl val="0"/>
      </c:catAx>
      <c:valAx>
        <c:axId val="39530880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395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PT-</a:t>
            </a:r>
            <a:r>
              <a:rPr lang="de-CH" sz="1320" b="1" i="0" baseline="0" dirty="0" err="1" smtClean="0">
                <a:effectLst/>
              </a:rPr>
              <a:t>low</a:t>
            </a:r>
            <a:r>
              <a:rPr lang="de-CH" sz="1320" b="1" i="0" baseline="0" dirty="0" smtClean="0">
                <a:effectLst/>
              </a:rPr>
              <a:t> (</a:t>
            </a:r>
            <a:r>
              <a:rPr lang="de-CH" sz="1320" b="1" i="0" baseline="0" dirty="0" err="1" smtClean="0">
                <a:effectLst/>
              </a:rPr>
              <a:t>DiBA</a:t>
            </a:r>
            <a:r>
              <a:rPr lang="de-CH" sz="1320" b="1" i="0" baseline="0" dirty="0" smtClean="0">
                <a:effectLst/>
              </a:rPr>
              <a:t>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study'!$B$39</c:f>
              <c:strCache>
                <c:ptCount val="1"/>
                <c:pt idx="0">
                  <c:v>4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346-46B8-A922-31B921F9672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346-46B8-A922-31B921F96722}"/>
              </c:ext>
            </c:extLst>
          </c:dPt>
          <c:cat>
            <c:numRef>
              <c:f>'FP 1st study'!$C$23:$G$23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'FP 1st study'!$C$39:$G$39</c:f>
              <c:numCache>
                <c:formatCode>#.#00</c:formatCode>
                <c:ptCount val="5"/>
                <c:pt idx="0">
                  <c:v>41.183206634177239</c:v>
                </c:pt>
                <c:pt idx="1">
                  <c:v>157.39082175950011</c:v>
                </c:pt>
                <c:pt idx="2" formatCode="0">
                  <c:v>31.177487110280161</c:v>
                </c:pt>
                <c:pt idx="3" formatCode="0">
                  <c:v>54.340977306018843</c:v>
                </c:pt>
                <c:pt idx="4" formatCode="0">
                  <c:v>46.009876822592673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46-46B8-A922-31B921F96722}"/>
            </c:ext>
          </c:extLst>
        </c:ser>
        <c:ser>
          <c:idx val="1"/>
          <c:order val="1"/>
          <c:tx>
            <c:strRef>
              <c:f>'FP 1st study'!$B$40</c:f>
              <c:strCache>
                <c:ptCount val="1"/>
                <c:pt idx="0">
                  <c:v>8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346-46B8-A922-31B921F9672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346-46B8-A922-31B921F9672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346-46B8-A922-31B921F9672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A346-46B8-A922-31B921F9672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A346-46B8-A922-31B921F96722}"/>
              </c:ext>
            </c:extLst>
          </c:dPt>
          <c:cat>
            <c:numRef>
              <c:f>'FP 1st study'!$C$23:$G$23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'FP 1st study'!$C$40:$G$40</c:f>
              <c:numCache>
                <c:formatCode>#.#00</c:formatCode>
                <c:ptCount val="5"/>
                <c:pt idx="0">
                  <c:v>57.465441951037967</c:v>
                </c:pt>
                <c:pt idx="1">
                  <c:v>160.66380301712539</c:v>
                </c:pt>
                <c:pt idx="2" formatCode="0">
                  <c:v>16.544872311183301</c:v>
                </c:pt>
                <c:pt idx="3" formatCode="0">
                  <c:v>3.3143052386719138</c:v>
                </c:pt>
                <c:pt idx="4" formatCode="0">
                  <c:v>13.155004466980341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46-46B8-A922-31B921F96722}"/>
            </c:ext>
          </c:extLst>
        </c:ser>
        <c:ser>
          <c:idx val="2"/>
          <c:order val="2"/>
          <c:tx>
            <c:strRef>
              <c:f>'FP 1st study'!$B$41</c:f>
              <c:strCache>
                <c:ptCount val="1"/>
                <c:pt idx="0">
                  <c:v>12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A346-46B8-A922-31B921F9672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A346-46B8-A922-31B921F9672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A346-46B8-A922-31B921F9672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A346-46B8-A922-31B921F9672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346-46B8-A922-31B921F96722}"/>
              </c:ext>
            </c:extLst>
          </c:dPt>
          <c:cat>
            <c:numRef>
              <c:f>'FP 1st study'!$C$23:$G$23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'FP 1st study'!$C$41:$G$41</c:f>
              <c:numCache>
                <c:formatCode>#.#00</c:formatCode>
                <c:ptCount val="5"/>
                <c:pt idx="0">
                  <c:v>65.879085782293146</c:v>
                </c:pt>
                <c:pt idx="1">
                  <c:v>68.999420925324998</c:v>
                </c:pt>
                <c:pt idx="2" formatCode="0">
                  <c:v>15.86913677103554</c:v>
                </c:pt>
                <c:pt idx="3" formatCode="0">
                  <c:v>4.8000282766972484</c:v>
                </c:pt>
                <c:pt idx="4" formatCode="0">
                  <c:v>10.40533719718194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346-46B8-A922-31B921F96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59776"/>
        <c:axId val="39661568"/>
      </c:barChart>
      <c:catAx>
        <c:axId val="3965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661568"/>
        <c:crosses val="autoZero"/>
        <c:auto val="1"/>
        <c:lblAlgn val="ctr"/>
        <c:lblOffset val="100"/>
        <c:noMultiLvlLbl val="0"/>
      </c:catAx>
      <c:valAx>
        <c:axId val="39661568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3965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PV-</a:t>
            </a:r>
            <a:r>
              <a:rPr lang="de-CH" sz="1320" b="1" i="0" baseline="0" dirty="0" err="1" smtClean="0">
                <a:effectLst/>
              </a:rPr>
              <a:t>low</a:t>
            </a:r>
            <a:r>
              <a:rPr lang="de-CH" sz="1320" b="1" i="0" baseline="0" dirty="0" smtClean="0">
                <a:effectLst/>
              </a:rPr>
              <a:t> (DBA)</a:t>
            </a:r>
            <a:endParaRPr lang="de-CH" sz="1320" b="1" i="0" baseline="0" dirty="0">
              <a:effectLst/>
            </a:endParaRPr>
          </a:p>
        </c:rich>
      </c:tx>
      <c:layout>
        <c:manualLayout>
          <c:xMode val="edge"/>
          <c:yMode val="edge"/>
          <c:x val="0.381348433420723"/>
          <c:y val="4.4949971036173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study'!$B$33</c:f>
              <c:strCache>
                <c:ptCount val="1"/>
                <c:pt idx="0">
                  <c:v>4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3B8-464B-A807-EA227E88C12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3B8-464B-A807-EA227E88C125}"/>
              </c:ext>
            </c:extLst>
          </c:dPt>
          <c:val>
            <c:numRef>
              <c:f>'FP 1st study'!$C$33:$G$33</c:f>
              <c:numCache>
                <c:formatCode>#.#00</c:formatCode>
                <c:ptCount val="5"/>
                <c:pt idx="0" formatCode="0">
                  <c:v>62.115010134868413</c:v>
                </c:pt>
                <c:pt idx="1">
                  <c:v>93.494464897584649</c:v>
                </c:pt>
                <c:pt idx="2" formatCode="0">
                  <c:v>68.109564442259071</c:v>
                </c:pt>
                <c:pt idx="3" formatCode="0">
                  <c:v>157.57669772020469</c:v>
                </c:pt>
                <c:pt idx="4" formatCode="0">
                  <c:v>139.05506774227231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B8-464B-A807-EA227E88C125}"/>
            </c:ext>
          </c:extLst>
        </c:ser>
        <c:ser>
          <c:idx val="1"/>
          <c:order val="1"/>
          <c:tx>
            <c:strRef>
              <c:f>'FP 1st study'!$B$34</c:f>
              <c:strCache>
                <c:ptCount val="1"/>
                <c:pt idx="0">
                  <c:v>8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3B8-464B-A807-EA227E88C12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3B8-464B-A807-EA227E88C12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F3B8-464B-A807-EA227E88C1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F3B8-464B-A807-EA227E88C1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F3B8-464B-A807-EA227E88C125}"/>
              </c:ext>
            </c:extLst>
          </c:dPt>
          <c:val>
            <c:numRef>
              <c:f>'FP 1st study'!$C$34:$G$34</c:f>
              <c:numCache>
                <c:formatCode>#.#00</c:formatCode>
                <c:ptCount val="5"/>
                <c:pt idx="0" formatCode="0">
                  <c:v>34.136048628840797</c:v>
                </c:pt>
                <c:pt idx="1">
                  <c:v>95.438705532969863</c:v>
                </c:pt>
                <c:pt idx="2" formatCode="0">
                  <c:v>9.8281079305666665</c:v>
                </c:pt>
                <c:pt idx="3" formatCode="0">
                  <c:v>40.921232038782982</c:v>
                </c:pt>
                <c:pt idx="4" formatCode="0">
                  <c:v>47.735216349816199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3B8-464B-A807-EA227E88C125}"/>
            </c:ext>
          </c:extLst>
        </c:ser>
        <c:ser>
          <c:idx val="2"/>
          <c:order val="2"/>
          <c:tx>
            <c:strRef>
              <c:f>'FP 1st study'!$B$35</c:f>
              <c:strCache>
                <c:ptCount val="1"/>
                <c:pt idx="0">
                  <c:v>12 weeks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F3B8-464B-A807-EA227E88C12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F3B8-464B-A807-EA227E88C12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F3B8-464B-A807-EA227E88C1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F3B8-464B-A807-EA227E88C1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F3B8-464B-A807-EA227E88C125}"/>
              </c:ext>
            </c:extLst>
          </c:dPt>
          <c:val>
            <c:numRef>
              <c:f>'FP 1st study'!$C$35:$G$35</c:f>
              <c:numCache>
                <c:formatCode>#.#00</c:formatCode>
                <c:ptCount val="5"/>
                <c:pt idx="0" formatCode="0">
                  <c:v>39.133983826384082</c:v>
                </c:pt>
                <c:pt idx="1">
                  <c:v>40.987548483061893</c:v>
                </c:pt>
                <c:pt idx="2" formatCode="0">
                  <c:v>9.426702486258522</c:v>
                </c:pt>
                <c:pt idx="3" formatCode="0">
                  <c:v>14.830516688500399</c:v>
                </c:pt>
                <c:pt idx="4" formatCode="0">
                  <c:v>11.923724323890831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B8-464B-A807-EA227E88C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66016"/>
        <c:axId val="40967552"/>
      </c:barChart>
      <c:catAx>
        <c:axId val="4096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967552"/>
        <c:crosses val="autoZero"/>
        <c:auto val="1"/>
        <c:lblAlgn val="ctr"/>
        <c:lblOffset val="100"/>
        <c:noMultiLvlLbl val="0"/>
      </c:catAx>
      <c:valAx>
        <c:axId val="40967552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96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CH"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CH" sz="132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</a:t>
            </a:r>
            <a:r>
              <a:rPr lang="de-CH" sz="132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CH" sz="132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apartment</a:t>
            </a:r>
            <a:r>
              <a:rPr lang="de-CH" sz="132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de-CH" sz="132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AIR</a:t>
            </a:r>
            <a:endParaRPr lang="de-CH" sz="1320" b="1" i="0" u="none" strike="noStrike" kern="120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PUF!$V$20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A2-49C8-8E28-C6DF84AF153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2-49C8-8E28-C6DF84AF1531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DA2-49C8-8E28-C6DF84AF1531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DA2-49C8-8E28-C6DF84AF1531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DA2-49C8-8E28-C6DF84AF1531}"/>
              </c:ext>
            </c:extLst>
          </c:dPt>
          <c:cat>
            <c:strRef>
              <c:f>PUF!$M$11:$U$11</c:f>
              <c:strCache>
                <c:ptCount val="9"/>
                <c:pt idx="0">
                  <c:v>DiBA-PT</c:v>
                </c:pt>
                <c:pt idx="1">
                  <c:v>DBA-PV</c:v>
                </c:pt>
                <c:pt idx="2">
                  <c:v>DiBP-PH</c:v>
                </c:pt>
                <c:pt idx="3">
                  <c:v>DBP-C</c:v>
                </c:pt>
                <c:pt idx="4">
                  <c:v>DEHA-PT</c:v>
                </c:pt>
                <c:pt idx="5">
                  <c:v>DOA-PH</c:v>
                </c:pt>
                <c:pt idx="6">
                  <c:v>DEHP-PV</c:v>
                </c:pt>
                <c:pt idx="7">
                  <c:v>Tetr-S</c:v>
                </c:pt>
                <c:pt idx="8">
                  <c:v>DOP-C</c:v>
                </c:pt>
              </c:strCache>
            </c:strRef>
          </c:cat>
          <c:val>
            <c:numRef>
              <c:f>PUF!$M$20:$U$20</c:f>
              <c:numCache>
                <c:formatCode>#.000</c:formatCode>
                <c:ptCount val="9"/>
                <c:pt idx="0">
                  <c:v>196.76192011139</c:v>
                </c:pt>
                <c:pt idx="1">
                  <c:v>173.30131964081079</c:v>
                </c:pt>
                <c:pt idx="2">
                  <c:v>109.1931473299788</c:v>
                </c:pt>
                <c:pt idx="3" formatCode="General">
                  <c:v>0.44797022375899298</c:v>
                </c:pt>
                <c:pt idx="4">
                  <c:v>1.335625431326567</c:v>
                </c:pt>
                <c:pt idx="5">
                  <c:v>0.67694281463149397</c:v>
                </c:pt>
                <c:pt idx="6" formatCode="General">
                  <c:v>0.14815636212355801</c:v>
                </c:pt>
                <c:pt idx="7">
                  <c:v>39.466070202879472</c:v>
                </c:pt>
                <c:pt idx="8" formatCode="General">
                  <c:v>4.9937168383980303E-2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A2-49C8-8E28-C6DF84AF1531}"/>
            </c:ext>
          </c:extLst>
        </c:ser>
        <c:ser>
          <c:idx val="1"/>
          <c:order val="1"/>
          <c:tx>
            <c:strRef>
              <c:f>PUF!$V$21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BDA2-49C8-8E28-C6DF84AF15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BDA2-49C8-8E28-C6DF84AF1531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BDA2-49C8-8E28-C6DF84AF1531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BDA2-49C8-8E28-C6DF84AF1531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BDA2-49C8-8E28-C6DF84AF1531}"/>
              </c:ext>
            </c:extLst>
          </c:dPt>
          <c:cat>
            <c:strRef>
              <c:f>PUF!$M$11:$U$11</c:f>
              <c:strCache>
                <c:ptCount val="9"/>
                <c:pt idx="0">
                  <c:v>DiBA-PT</c:v>
                </c:pt>
                <c:pt idx="1">
                  <c:v>DBA-PV</c:v>
                </c:pt>
                <c:pt idx="2">
                  <c:v>DiBP-PH</c:v>
                </c:pt>
                <c:pt idx="3">
                  <c:v>DBP-C</c:v>
                </c:pt>
                <c:pt idx="4">
                  <c:v>DEHA-PT</c:v>
                </c:pt>
                <c:pt idx="5">
                  <c:v>DOA-PH</c:v>
                </c:pt>
                <c:pt idx="6">
                  <c:v>DEHP-PV</c:v>
                </c:pt>
                <c:pt idx="7">
                  <c:v>Tetr-S</c:v>
                </c:pt>
                <c:pt idx="8">
                  <c:v>DOP-C</c:v>
                </c:pt>
              </c:strCache>
            </c:strRef>
          </c:cat>
          <c:val>
            <c:numRef>
              <c:f>PUF!$M$21:$U$21</c:f>
              <c:numCache>
                <c:formatCode>#.000</c:formatCode>
                <c:ptCount val="9"/>
                <c:pt idx="0">
                  <c:v>62.309350544231918</c:v>
                </c:pt>
                <c:pt idx="1">
                  <c:v>40.930075485571209</c:v>
                </c:pt>
                <c:pt idx="2">
                  <c:v>35.985523125132303</c:v>
                </c:pt>
                <c:pt idx="3" formatCode="General">
                  <c:v>0.395643272942244</c:v>
                </c:pt>
                <c:pt idx="4">
                  <c:v>1.619642843204026</c:v>
                </c:pt>
                <c:pt idx="5">
                  <c:v>1.8644638042850601</c:v>
                </c:pt>
                <c:pt idx="6" formatCode="General">
                  <c:v>0.130850366629093</c:v>
                </c:pt>
                <c:pt idx="7">
                  <c:v>8.8158280008052241</c:v>
                </c:pt>
                <c:pt idx="8" formatCode="General">
                  <c:v>4.4104058022247698E-2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DA2-49C8-8E28-C6DF84AF1531}"/>
            </c:ext>
          </c:extLst>
        </c:ser>
        <c:ser>
          <c:idx val="2"/>
          <c:order val="2"/>
          <c:tx>
            <c:strRef>
              <c:f>PUF!$V$22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BDA2-49C8-8E28-C6DF84AF153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DA2-49C8-8E28-C6DF84AF153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BDA2-49C8-8E28-C6DF84AF1531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BDA2-49C8-8E28-C6DF84AF1531}"/>
              </c:ext>
            </c:extLst>
          </c:dPt>
          <c:cat>
            <c:strRef>
              <c:f>PUF!$M$11:$U$11</c:f>
              <c:strCache>
                <c:ptCount val="9"/>
                <c:pt idx="0">
                  <c:v>DiBA-PT</c:v>
                </c:pt>
                <c:pt idx="1">
                  <c:v>DBA-PV</c:v>
                </c:pt>
                <c:pt idx="2">
                  <c:v>DiBP-PH</c:v>
                </c:pt>
                <c:pt idx="3">
                  <c:v>DBP-C</c:v>
                </c:pt>
                <c:pt idx="4">
                  <c:v>DEHA-PT</c:v>
                </c:pt>
                <c:pt idx="5">
                  <c:v>DOA-PH</c:v>
                </c:pt>
                <c:pt idx="6">
                  <c:v>DEHP-PV</c:v>
                </c:pt>
                <c:pt idx="7">
                  <c:v>Tetr-S</c:v>
                </c:pt>
                <c:pt idx="8">
                  <c:v>DOP-C</c:v>
                </c:pt>
              </c:strCache>
            </c:strRef>
          </c:cat>
          <c:val>
            <c:numRef>
              <c:f>PUF!$M$22:$U$22</c:f>
              <c:numCache>
                <c:formatCode>#.000</c:formatCode>
                <c:ptCount val="9"/>
                <c:pt idx="0">
                  <c:v>40.095838063104459</c:v>
                </c:pt>
                <c:pt idx="1">
                  <c:v>29.015745036892419</c:v>
                </c:pt>
                <c:pt idx="2">
                  <c:v>15.362708879560699</c:v>
                </c:pt>
                <c:pt idx="3">
                  <c:v>2.0171444069965601</c:v>
                </c:pt>
                <c:pt idx="4">
                  <c:v>1.412028118962755</c:v>
                </c:pt>
                <c:pt idx="5">
                  <c:v>0.54159466673131695</c:v>
                </c:pt>
                <c:pt idx="6">
                  <c:v>2.7440309619027579</c:v>
                </c:pt>
                <c:pt idx="7">
                  <c:v>0.22610258755142201</c:v>
                </c:pt>
                <c:pt idx="8" formatCode="General">
                  <c:v>4.7278388966436102E-2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DA2-49C8-8E28-C6DF84AF1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85312"/>
        <c:axId val="38691200"/>
      </c:barChart>
      <c:catAx>
        <c:axId val="38685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91200"/>
        <c:crossesAt val="0.01"/>
        <c:auto val="1"/>
        <c:lblAlgn val="ctr"/>
        <c:lblOffset val="100"/>
        <c:noMultiLvlLbl val="0"/>
      </c:catAx>
      <c:valAx>
        <c:axId val="38691200"/>
        <c:scaling>
          <c:logBase val="10"/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685312"/>
        <c:crosses val="autoZero"/>
        <c:crossBetween val="between"/>
        <c:majorUnit val="10"/>
        <c:minorUnit val="10"/>
      </c:valAx>
    </c:plotArea>
    <c:legend>
      <c:legendPos val="r"/>
      <c:layout>
        <c:manualLayout>
          <c:xMode val="edge"/>
          <c:yMode val="edge"/>
          <c:x val="0.90388383797386096"/>
          <c:y val="0.38669049854501097"/>
          <c:w val="9.4397948967719206E-2"/>
          <c:h val="0.40177456131654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PH-</a:t>
            </a:r>
            <a:r>
              <a:rPr lang="de-CH" sz="1320" b="1" i="0" baseline="0" dirty="0" err="1" smtClean="0">
                <a:effectLst/>
              </a:rPr>
              <a:t>low</a:t>
            </a:r>
            <a:r>
              <a:rPr lang="de-CH" sz="1320" b="1" i="0" baseline="0" dirty="0" smtClean="0">
                <a:effectLst/>
              </a:rPr>
              <a:t> (</a:t>
            </a:r>
            <a:r>
              <a:rPr lang="de-CH" sz="1320" b="1" i="0" baseline="0" dirty="0" err="1" smtClean="0">
                <a:effectLst/>
              </a:rPr>
              <a:t>DiBP</a:t>
            </a:r>
            <a:r>
              <a:rPr lang="de-CH" sz="1320" b="1" i="0" baseline="0" dirty="0" smtClean="0">
                <a:effectLst/>
              </a:rPr>
              <a:t>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study'!$B$36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E0-4BE5-BD29-F01DF5A057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E0-4BE5-BD29-F01DF5A0577A}"/>
              </c:ext>
            </c:extLst>
          </c:dPt>
          <c:val>
            <c:numRef>
              <c:f>'FP 1st study'!$C$36:$G$36</c:f>
              <c:numCache>
                <c:formatCode>#.#00E+00</c:formatCode>
                <c:ptCount val="5"/>
                <c:pt idx="0">
                  <c:v>77100.822027780581</c:v>
                </c:pt>
                <c:pt idx="1">
                  <c:v>465723.96069010161</c:v>
                </c:pt>
                <c:pt idx="2">
                  <c:v>239880.73950812381</c:v>
                </c:pt>
                <c:pt idx="3">
                  <c:v>251629.67560535751</c:v>
                </c:pt>
                <c:pt idx="4">
                  <c:v>463486.85197839222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0-4BE5-BD29-F01DF5A0577A}"/>
            </c:ext>
          </c:extLst>
        </c:ser>
        <c:ser>
          <c:idx val="1"/>
          <c:order val="1"/>
          <c:tx>
            <c:strRef>
              <c:f>'FP 1st study'!$B$37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E0-4BE5-BD29-F01DF5A057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EE0-4BE5-BD29-F01DF5A0577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E0-4BE5-BD29-F01DF5A0577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EE0-4BE5-BD29-F01DF5A057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EE0-4BE5-BD29-F01DF5A0577A}"/>
              </c:ext>
            </c:extLst>
          </c:dPt>
          <c:val>
            <c:numRef>
              <c:f>'FP 1st study'!$C$37:$G$37</c:f>
              <c:numCache>
                <c:formatCode>#.#00E+00</c:formatCode>
                <c:ptCount val="5"/>
                <c:pt idx="0">
                  <c:v>8174.6021914580442</c:v>
                </c:pt>
                <c:pt idx="1">
                  <c:v>134318.31926381221</c:v>
                </c:pt>
                <c:pt idx="2">
                  <c:v>27583.062522644079</c:v>
                </c:pt>
                <c:pt idx="3">
                  <c:v>118521.1717337427</c:v>
                </c:pt>
                <c:pt idx="4">
                  <c:v>230514.24060232189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E0-4BE5-BD29-F01DF5A0577A}"/>
            </c:ext>
          </c:extLst>
        </c:ser>
        <c:ser>
          <c:idx val="2"/>
          <c:order val="2"/>
          <c:tx>
            <c:strRef>
              <c:f>'FP 1st study'!$B$38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EE0-4BE5-BD29-F01DF5A057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EE0-4BE5-BD29-F01DF5A0577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EE0-4BE5-BD29-F01DF5A0577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EE0-4BE5-BD29-F01DF5A057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EE0-4BE5-BD29-F01DF5A0577A}"/>
              </c:ext>
            </c:extLst>
          </c:dPt>
          <c:val>
            <c:numRef>
              <c:f>'FP 1st study'!$C$38:$G$38</c:f>
              <c:numCache>
                <c:formatCode>#.#00E+00</c:formatCode>
                <c:ptCount val="5"/>
                <c:pt idx="0">
                  <c:v>2750.016406230096</c:v>
                </c:pt>
                <c:pt idx="1">
                  <c:v>13999.644689642801</c:v>
                </c:pt>
                <c:pt idx="2">
                  <c:v>2286.2329141163068</c:v>
                </c:pt>
                <c:pt idx="3">
                  <c:v>29616.969015967261</c:v>
                </c:pt>
                <c:pt idx="4">
                  <c:v>92782.419852160427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E0-4BE5-BD29-F01DF5A05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81248"/>
        <c:axId val="40982784"/>
      </c:barChart>
      <c:catAx>
        <c:axId val="4098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982784"/>
        <c:crosses val="autoZero"/>
        <c:auto val="1"/>
        <c:lblAlgn val="ctr"/>
        <c:lblOffset val="100"/>
        <c:noMultiLvlLbl val="0"/>
      </c:catAx>
      <c:valAx>
        <c:axId val="40982784"/>
        <c:scaling>
          <c:logBase val="10"/>
          <c:orientation val="minMax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981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'FS FF 2nd study'!$C$13</c:f>
              <c:strCache>
                <c:ptCount val="1"/>
                <c:pt idx="0">
                  <c:v>lifted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AF-48A8-A293-1B0ACF1189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2AF-48A8-A293-1B0ACF1189C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AF-48A8-A293-1B0ACF1189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2AF-48A8-A293-1B0ACF1189C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52AF-48A8-A293-1B0ACF1189C1}"/>
              </c:ext>
            </c:extLst>
          </c:dPt>
          <c:cat>
            <c:strRef>
              <c:f>'FS FF 2nd study'!$D$18:$L$18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study'!$D$13:$L$13</c:f>
              <c:numCache>
                <c:formatCode>#.#00</c:formatCode>
                <c:ptCount val="8"/>
                <c:pt idx="0">
                  <c:v>27.473290791895241</c:v>
                </c:pt>
                <c:pt idx="1">
                  <c:v>15.943937762615651</c:v>
                </c:pt>
                <c:pt idx="2">
                  <c:v>12.146304452174711</c:v>
                </c:pt>
                <c:pt idx="3">
                  <c:v>9.0328211336054185</c:v>
                </c:pt>
                <c:pt idx="4">
                  <c:v>9.5622578867869681</c:v>
                </c:pt>
                <c:pt idx="5">
                  <c:v>6.7095678863111914</c:v>
                </c:pt>
                <c:pt idx="6">
                  <c:v>28.067368780055851</c:v>
                </c:pt>
                <c:pt idx="7">
                  <c:v>6.1454385309707469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AF-48A8-A293-1B0ACF1189C1}"/>
            </c:ext>
          </c:extLst>
        </c:ser>
        <c:ser>
          <c:idx val="1"/>
          <c:order val="1"/>
          <c:tx>
            <c:strRef>
              <c:f>'FS FF 2nd study'!$C$26</c:f>
              <c:strCache>
                <c:ptCount val="1"/>
                <c:pt idx="0">
                  <c:v>floor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52AF-48A8-A293-1B0ACF1189C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52AF-48A8-A293-1B0ACF1189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52AF-48A8-A293-1B0ACF1189C1}"/>
              </c:ext>
            </c:extLst>
          </c:dPt>
          <c:cat>
            <c:strRef>
              <c:f>'FS FF 2nd study'!$D$18:$L$18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study'!$D$26:$L$26</c:f>
              <c:numCache>
                <c:formatCode>#.#00</c:formatCode>
                <c:ptCount val="8"/>
                <c:pt idx="0">
                  <c:v>9.8358735565890001</c:v>
                </c:pt>
                <c:pt idx="1">
                  <c:v>6.7193042796225244</c:v>
                </c:pt>
                <c:pt idx="2">
                  <c:v>4.3485695134369751</c:v>
                </c:pt>
                <c:pt idx="3">
                  <c:v>3.4516245830717271</c:v>
                </c:pt>
                <c:pt idx="4">
                  <c:v>9.2370928330737936</c:v>
                </c:pt>
                <c:pt idx="5">
                  <c:v>1.9895587609400629</c:v>
                </c:pt>
                <c:pt idx="6">
                  <c:v>95.718391941606683</c:v>
                </c:pt>
                <c:pt idx="7">
                  <c:v>15.443490503021771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52AF-48A8-A293-1B0ACF118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25280"/>
        <c:axId val="39027072"/>
      </c:barChart>
      <c:catAx>
        <c:axId val="3902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027072"/>
        <c:crossesAt val="1E-3"/>
        <c:auto val="1"/>
        <c:lblAlgn val="ctr"/>
        <c:lblOffset val="100"/>
        <c:noMultiLvlLbl val="0"/>
      </c:catAx>
      <c:valAx>
        <c:axId val="39027072"/>
        <c:scaling>
          <c:logBase val="10"/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025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CH" sz="132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32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lifted </a:t>
            </a:r>
            <a:r>
              <a:rPr lang="de-CH" sz="132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dust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'FS FF 2nd study'!$C$9</c:f>
              <c:strCache>
                <c:ptCount val="1"/>
                <c:pt idx="0">
                  <c:v>surface 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BC6-422F-AD3A-6A1899BA792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BC6-422F-AD3A-6A1899BA792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BC6-422F-AD3A-6A1899BA7925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BC6-422F-AD3A-6A1899BA7925}"/>
              </c:ext>
            </c:extLst>
          </c:dPt>
          <c:cat>
            <c:strRef>
              <c:f>'FS FF 2nd study'!$D$5:$L$5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study'!$D$9:$L$9</c:f>
              <c:numCache>
                <c:formatCode>#.#00</c:formatCode>
                <c:ptCount val="8"/>
                <c:pt idx="0">
                  <c:v>50.666156644975601</c:v>
                </c:pt>
                <c:pt idx="1">
                  <c:v>19.944620391417072</c:v>
                </c:pt>
                <c:pt idx="2">
                  <c:v>22.40017654575971</c:v>
                </c:pt>
                <c:pt idx="3">
                  <c:v>13.14062682152108</c:v>
                </c:pt>
                <c:pt idx="4">
                  <c:v>17.41106449122795</c:v>
                </c:pt>
                <c:pt idx="5">
                  <c:v>10.784287610970759</c:v>
                </c:pt>
                <c:pt idx="6">
                  <c:v>50.054377200826323</c:v>
                </c:pt>
                <c:pt idx="7" formatCode="0.000">
                  <c:v>3.4143962648715749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BC6-422F-AD3A-6A1899BA7925}"/>
            </c:ext>
          </c:extLst>
        </c:ser>
        <c:ser>
          <c:idx val="1"/>
          <c:order val="1"/>
          <c:tx>
            <c:strRef>
              <c:f>'FS FF 2nd study'!$C$10</c:f>
              <c:strCache>
                <c:ptCount val="1"/>
                <c:pt idx="0">
                  <c:v>surface b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BC6-422F-AD3A-6A1899BA792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BC6-422F-AD3A-6A1899BA7925}"/>
              </c:ext>
            </c:extLst>
          </c:dPt>
          <c:cat>
            <c:strRef>
              <c:f>'FS FF 2nd study'!$D$5:$L$5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study'!$D$10:$L$10</c:f>
              <c:numCache>
                <c:formatCode>#.#00</c:formatCode>
                <c:ptCount val="8"/>
                <c:pt idx="0">
                  <c:v>23.07503945777237</c:v>
                </c:pt>
                <c:pt idx="1">
                  <c:v>15.242183099447869</c:v>
                </c:pt>
                <c:pt idx="2">
                  <c:v>10.201779489144069</c:v>
                </c:pt>
                <c:pt idx="3">
                  <c:v>8.3083320366860693</c:v>
                </c:pt>
                <c:pt idx="4">
                  <c:v>7.1166139547937304</c:v>
                </c:pt>
                <c:pt idx="5">
                  <c:v>5.7918484139321897</c:v>
                </c:pt>
                <c:pt idx="6">
                  <c:v>8.3106313927295101</c:v>
                </c:pt>
                <c:pt idx="7">
                  <c:v>7.1225512509127888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9BC6-422F-AD3A-6A1899BA7925}"/>
            </c:ext>
          </c:extLst>
        </c:ser>
        <c:ser>
          <c:idx val="2"/>
          <c:order val="2"/>
          <c:tx>
            <c:strRef>
              <c:f>'FS FF 2nd study'!$C$11</c:f>
              <c:strCache>
                <c:ptCount val="1"/>
                <c:pt idx="0">
                  <c:v>surface 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BC6-422F-AD3A-6A1899BA792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BC6-422F-AD3A-6A1899BA7925}"/>
              </c:ext>
            </c:extLst>
          </c:dPt>
          <c:cat>
            <c:strRef>
              <c:f>'FS FF 2nd study'!$D$5:$L$5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study'!$D$11:$L$11</c:f>
              <c:numCache>
                <c:formatCode>#.#00</c:formatCode>
                <c:ptCount val="8"/>
                <c:pt idx="0">
                  <c:v>8.6786762729378015</c:v>
                </c:pt>
                <c:pt idx="1">
                  <c:v>12.645009796982031</c:v>
                </c:pt>
                <c:pt idx="2">
                  <c:v>3.8369573216203539</c:v>
                </c:pt>
                <c:pt idx="3">
                  <c:v>5.6495045426091268</c:v>
                </c:pt>
                <c:pt idx="4">
                  <c:v>4.1590952143392013</c:v>
                </c:pt>
                <c:pt idx="5">
                  <c:v>3.552567634030622</c:v>
                </c:pt>
                <c:pt idx="6">
                  <c:v>25.837097746611722</c:v>
                </c:pt>
                <c:pt idx="7">
                  <c:v>7.8993680771278774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9BC6-422F-AD3A-6A1899BA7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15872"/>
        <c:axId val="39217408"/>
      </c:barChart>
      <c:catAx>
        <c:axId val="3921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217408"/>
        <c:crossesAt val="1E-3"/>
        <c:auto val="1"/>
        <c:lblAlgn val="ctr"/>
        <c:lblOffset val="100"/>
        <c:noMultiLvlLbl val="0"/>
      </c:catAx>
      <c:valAx>
        <c:axId val="39217408"/>
        <c:scaling>
          <c:logBase val="10"/>
          <c:orientation val="minMax"/>
          <c:min val="1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21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CH" sz="132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32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floor </a:t>
            </a:r>
            <a:r>
              <a:rPr lang="de-CH" sz="132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dust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'FS FF 2nd study'!$C$22</c:f>
              <c:strCache>
                <c:ptCount val="1"/>
                <c:pt idx="0">
                  <c:v>surface 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69-4BC6-8E0F-0CFC812088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969-4BC6-8E0F-0CFC8120883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69-4BC6-8E0F-0CFC81208835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69-4BC6-8E0F-0CFC8120883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0969-4BC6-8E0F-0CFC81208835}"/>
              </c:ext>
            </c:extLst>
          </c:dPt>
          <c:cat>
            <c:strRef>
              <c:f>'FS FF 2nd study'!$D$18:$L$18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study'!$D$22:$L$22</c:f>
              <c:numCache>
                <c:formatCode>#.#00</c:formatCode>
                <c:ptCount val="8"/>
                <c:pt idx="0">
                  <c:v>8.3275267185529032</c:v>
                </c:pt>
                <c:pt idx="1">
                  <c:v>5.3173932366990577</c:v>
                </c:pt>
                <c:pt idx="2">
                  <c:v>3.6817094691474801</c:v>
                </c:pt>
                <c:pt idx="3">
                  <c:v>5.0121073420758968</c:v>
                </c:pt>
                <c:pt idx="4">
                  <c:v>2.2571519497689829</c:v>
                </c:pt>
                <c:pt idx="5">
                  <c:v>2.382882320322103</c:v>
                </c:pt>
                <c:pt idx="6">
                  <c:v>160.2776260590943</c:v>
                </c:pt>
                <c:pt idx="7">
                  <c:v>14.908531709078821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0969-4BC6-8E0F-0CFC81208835}"/>
            </c:ext>
          </c:extLst>
        </c:ser>
        <c:ser>
          <c:idx val="1"/>
          <c:order val="1"/>
          <c:tx>
            <c:strRef>
              <c:f>'FS FF 2nd study'!$C$23</c:f>
              <c:strCache>
                <c:ptCount val="1"/>
                <c:pt idx="0">
                  <c:v>surface b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0969-4BC6-8E0F-0CFC8120883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0969-4BC6-8E0F-0CFC81208835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969-4BC6-8E0F-0CFC81208835}"/>
              </c:ext>
            </c:extLst>
          </c:dPt>
          <c:cat>
            <c:strRef>
              <c:f>'FS FF 2nd study'!$D$18:$L$18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study'!$D$23:$L$23</c:f>
              <c:numCache>
                <c:formatCode>#.#00</c:formatCode>
                <c:ptCount val="8"/>
                <c:pt idx="0">
                  <c:v>7.0012383017256381</c:v>
                </c:pt>
                <c:pt idx="1">
                  <c:v>8.4290396732754225</c:v>
                </c:pt>
                <c:pt idx="2">
                  <c:v>3.0953398556853351</c:v>
                </c:pt>
                <c:pt idx="3">
                  <c:v>2.4058950972527402</c:v>
                </c:pt>
                <c:pt idx="4">
                  <c:v>1.8976653234063019</c:v>
                </c:pt>
                <c:pt idx="5">
                  <c:v>1.665307336544785</c:v>
                </c:pt>
                <c:pt idx="6">
                  <c:v>82.288940804956695</c:v>
                </c:pt>
                <c:pt idx="7">
                  <c:v>19.821895681501509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969-4BC6-8E0F-0CFC81208835}"/>
            </c:ext>
          </c:extLst>
        </c:ser>
        <c:ser>
          <c:idx val="2"/>
          <c:order val="2"/>
          <c:tx>
            <c:strRef>
              <c:f>'FS FF 2nd study'!$C$24</c:f>
              <c:strCache>
                <c:ptCount val="1"/>
                <c:pt idx="0">
                  <c:v>surface 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0969-4BC6-8E0F-0CFC8120883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969-4BC6-8E0F-0CFC81208835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0969-4BC6-8E0F-0CFC81208835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0969-4BC6-8E0F-0CFC81208835}"/>
              </c:ext>
            </c:extLst>
          </c:dPt>
          <c:cat>
            <c:strRef>
              <c:f>'FS FF 2nd study'!$D$18:$L$18</c:f>
              <c:strCache>
                <c:ptCount val="8"/>
                <c:pt idx="0">
                  <c:v>PT-low</c:v>
                </c:pt>
                <c:pt idx="1">
                  <c:v>PH-low</c:v>
                </c:pt>
                <c:pt idx="2">
                  <c:v>C-low</c:v>
                </c:pt>
                <c:pt idx="3">
                  <c:v>PT-high</c:v>
                </c:pt>
                <c:pt idx="4">
                  <c:v>PH-high</c:v>
                </c:pt>
                <c:pt idx="5">
                  <c:v>PV-high</c:v>
                </c:pt>
                <c:pt idx="6">
                  <c:v>S-high</c:v>
                </c:pt>
                <c:pt idx="7">
                  <c:v>C-high</c:v>
                </c:pt>
              </c:strCache>
              <c:extLst/>
            </c:strRef>
          </c:cat>
          <c:val>
            <c:numRef>
              <c:f>'FS FF 2nd study'!$D$24:$L$24</c:f>
              <c:numCache>
                <c:formatCode>#.#00</c:formatCode>
                <c:ptCount val="8"/>
                <c:pt idx="0">
                  <c:v>14.17885564948844</c:v>
                </c:pt>
                <c:pt idx="1">
                  <c:v>6.4114799288930904</c:v>
                </c:pt>
                <c:pt idx="2">
                  <c:v>6.2686592154781113</c:v>
                </c:pt>
                <c:pt idx="3">
                  <c:v>2.93687130988654</c:v>
                </c:pt>
                <c:pt idx="4">
                  <c:v>23.5564612260461</c:v>
                </c:pt>
                <c:pt idx="5">
                  <c:v>1.9204866259533</c:v>
                </c:pt>
                <c:pt idx="6">
                  <c:v>44.588608960769037</c:v>
                </c:pt>
                <c:pt idx="7">
                  <c:v>11.600044118484981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0969-4BC6-8E0F-0CFC81208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59840"/>
        <c:axId val="39061376"/>
      </c:barChart>
      <c:catAx>
        <c:axId val="3905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061376"/>
        <c:crossesAt val="1E-3"/>
        <c:auto val="1"/>
        <c:lblAlgn val="ctr"/>
        <c:lblOffset val="100"/>
        <c:noMultiLvlLbl val="0"/>
      </c:catAx>
      <c:valAx>
        <c:axId val="39061376"/>
        <c:scaling>
          <c:logBase val="10"/>
          <c:orientation val="minMax"/>
          <c:max val="100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39059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CH" sz="132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CH" sz="132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PT-high (DEHA)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study'!$B$27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42-485E-9945-D1060229F3C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342-485E-9945-D1060229F3C0}"/>
              </c:ext>
            </c:extLst>
          </c:dPt>
          <c:val>
            <c:numRef>
              <c:f>'FP 1st study'!$C$27:$G$27</c:f>
              <c:numCache>
                <c:formatCode>#.#00</c:formatCode>
                <c:ptCount val="5"/>
                <c:pt idx="0" formatCode="0">
                  <c:v>9.0784412792002804</c:v>
                </c:pt>
                <c:pt idx="1">
                  <c:v>15.990374901676001</c:v>
                </c:pt>
                <c:pt idx="2" formatCode="0">
                  <c:v>150.34259471337899</c:v>
                </c:pt>
                <c:pt idx="3" formatCode="0">
                  <c:v>254.36690657317351</c:v>
                </c:pt>
                <c:pt idx="4" formatCode="0">
                  <c:v>140.4835576052073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42-485E-9945-D1060229F3C0}"/>
            </c:ext>
          </c:extLst>
        </c:ser>
        <c:ser>
          <c:idx val="1"/>
          <c:order val="1"/>
          <c:tx>
            <c:strRef>
              <c:f>'FP 1st study'!$B$28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342-485E-9945-D1060229F3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342-485E-9945-D1060229F3C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342-485E-9945-D1060229F3C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342-485E-9945-D1060229F3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342-485E-9945-D1060229F3C0}"/>
              </c:ext>
            </c:extLst>
          </c:dPt>
          <c:val>
            <c:numRef>
              <c:f>'FP 1st study'!$C$28:$G$28</c:f>
              <c:numCache>
                <c:formatCode>#.#00</c:formatCode>
                <c:ptCount val="5"/>
                <c:pt idx="0" formatCode="0">
                  <c:v>5.8382944470021672</c:v>
                </c:pt>
                <c:pt idx="1">
                  <c:v>13.36707793970864</c:v>
                </c:pt>
                <c:pt idx="2" formatCode="0">
                  <c:v>109.580903214678</c:v>
                </c:pt>
                <c:pt idx="3" formatCode="0">
                  <c:v>303.18328891829321</c:v>
                </c:pt>
                <c:pt idx="4" formatCode="0">
                  <c:v>104.404359328471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42-485E-9945-D1060229F3C0}"/>
            </c:ext>
          </c:extLst>
        </c:ser>
        <c:ser>
          <c:idx val="2"/>
          <c:order val="2"/>
          <c:tx>
            <c:strRef>
              <c:f>'FP 1st study'!$B$29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342-485E-9945-D1060229F3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342-485E-9945-D1060229F3C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342-485E-9945-D1060229F3C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342-485E-9945-D1060229F3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342-485E-9945-D1060229F3C0}"/>
              </c:ext>
            </c:extLst>
          </c:dPt>
          <c:val>
            <c:numRef>
              <c:f>'FP 1st study'!$C$29:$G$29</c:f>
              <c:numCache>
                <c:formatCode>#.#00</c:formatCode>
                <c:ptCount val="5"/>
                <c:pt idx="0" formatCode="0">
                  <c:v>10.82173462636462</c:v>
                </c:pt>
                <c:pt idx="1">
                  <c:v>8.7344701690513649</c:v>
                </c:pt>
                <c:pt idx="2" formatCode="0">
                  <c:v>83.390681126572503</c:v>
                </c:pt>
                <c:pt idx="3" formatCode="0">
                  <c:v>161.59964099206721</c:v>
                </c:pt>
                <c:pt idx="4" formatCode="0">
                  <c:v>109.6477484720146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42-485E-9945-D1060229F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92480"/>
        <c:axId val="39894016"/>
      </c:barChart>
      <c:catAx>
        <c:axId val="3989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894016"/>
        <c:crosses val="autoZero"/>
        <c:auto val="1"/>
        <c:lblAlgn val="ctr"/>
        <c:lblOffset val="100"/>
        <c:noMultiLvlLbl val="0"/>
      </c:catAx>
      <c:valAx>
        <c:axId val="39894016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39892480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PH-high (</a:t>
            </a:r>
            <a:r>
              <a:rPr lang="de-CH" sz="1320" b="1" i="0" u="none" strike="noStrike" baseline="0" dirty="0" smtClean="0">
                <a:effectLst/>
              </a:rPr>
              <a:t>DOA)</a:t>
            </a:r>
            <a:endParaRPr lang="de-CH" sz="1320" b="1" i="0" baseline="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study'!$B$30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99-4520-8F1A-735EE50B49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99-4520-8F1A-735EE50B4967}"/>
              </c:ext>
            </c:extLst>
          </c:dPt>
          <c:val>
            <c:numRef>
              <c:f>'FP 1st study'!$C$30:$G$30</c:f>
              <c:numCache>
                <c:formatCode>#.#00E+00</c:formatCode>
                <c:ptCount val="5"/>
                <c:pt idx="0">
                  <c:v>216763.666923782</c:v>
                </c:pt>
                <c:pt idx="1">
                  <c:v>396766.633576222</c:v>
                </c:pt>
                <c:pt idx="2">
                  <c:v>436408.78552563878</c:v>
                </c:pt>
                <c:pt idx="3">
                  <c:v>239823.1503911585</c:v>
                </c:pt>
                <c:pt idx="4">
                  <c:v>268916.96881050471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9-4520-8F1A-735EE50B4967}"/>
            </c:ext>
          </c:extLst>
        </c:ser>
        <c:ser>
          <c:idx val="1"/>
          <c:order val="1"/>
          <c:tx>
            <c:strRef>
              <c:f>'FP 1st study'!$B$31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99-4520-8F1A-735EE50B49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99-4520-8F1A-735EE50B49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99-4520-8F1A-735EE50B49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C99-4520-8F1A-735EE50B49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C99-4520-8F1A-735EE50B4967}"/>
              </c:ext>
            </c:extLst>
          </c:dPt>
          <c:val>
            <c:numRef>
              <c:f>'FP 1st study'!$C$31:$G$31</c:f>
              <c:numCache>
                <c:formatCode>#.#00E+00</c:formatCode>
                <c:ptCount val="5"/>
                <c:pt idx="0">
                  <c:v>144344.16059101201</c:v>
                </c:pt>
                <c:pt idx="1">
                  <c:v>575882.09079889965</c:v>
                </c:pt>
                <c:pt idx="2">
                  <c:v>302317.20000620291</c:v>
                </c:pt>
                <c:pt idx="3">
                  <c:v>164618.65378964209</c:v>
                </c:pt>
                <c:pt idx="4">
                  <c:v>227799.7386655611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99-4520-8F1A-735EE50B4967}"/>
            </c:ext>
          </c:extLst>
        </c:ser>
        <c:ser>
          <c:idx val="2"/>
          <c:order val="2"/>
          <c:tx>
            <c:strRef>
              <c:f>'FP 1st study'!$B$32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C99-4520-8F1A-735EE50B49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C99-4520-8F1A-735EE50B49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C99-4520-8F1A-735EE50B49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C99-4520-8F1A-735EE50B49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C99-4520-8F1A-735EE50B4967}"/>
              </c:ext>
            </c:extLst>
          </c:dPt>
          <c:val>
            <c:numRef>
              <c:f>'FP 1st study'!$C$32:$G$32</c:f>
              <c:numCache>
                <c:formatCode>#.#00E+00</c:formatCode>
                <c:ptCount val="5"/>
                <c:pt idx="0">
                  <c:v>94611.532291852534</c:v>
                </c:pt>
                <c:pt idx="1">
                  <c:v>267289.57836812572</c:v>
                </c:pt>
                <c:pt idx="2">
                  <c:v>179285.93117182239</c:v>
                </c:pt>
                <c:pt idx="3">
                  <c:v>156256.94494219159</c:v>
                </c:pt>
                <c:pt idx="4">
                  <c:v>168786.01183667401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99-4520-8F1A-735EE50B4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86240"/>
        <c:axId val="40187776"/>
      </c:barChart>
      <c:catAx>
        <c:axId val="4018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187776"/>
        <c:crosses val="autoZero"/>
        <c:auto val="1"/>
        <c:lblAlgn val="ctr"/>
        <c:lblOffset val="100"/>
        <c:noMultiLvlLbl val="0"/>
      </c:catAx>
      <c:valAx>
        <c:axId val="40187776"/>
        <c:scaling>
          <c:logBase val="10"/>
          <c:orientation val="minMax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186240"/>
        <c:crosses val="autoZero"/>
        <c:crossBetween val="between"/>
        <c:majorUnit val="100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320" b="1" i="0" baseline="0" dirty="0" smtClean="0">
                <a:effectLst/>
              </a:rPr>
              <a:t>PV-high (</a:t>
            </a:r>
            <a:r>
              <a:rPr lang="de-CH" sz="1320" b="1" i="0" u="none" strike="noStrike" baseline="0" dirty="0" smtClean="0">
                <a:effectLst/>
              </a:rPr>
              <a:t>DEHP)</a:t>
            </a:r>
            <a:endParaRPr lang="de-CH" sz="1320" b="1" i="0" baseline="0" dirty="0">
              <a:effectLst/>
            </a:endParaRPr>
          </a:p>
        </c:rich>
      </c:tx>
      <c:layout>
        <c:manualLayout>
          <c:xMode val="edge"/>
          <c:yMode val="edge"/>
          <c:x val="0.36536451271119602"/>
          <c:y val="4.4949997551935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54059493174502E-3"/>
          <c:y val="0.24596525304613701"/>
          <c:w val="0.92229512860819096"/>
          <c:h val="0.5707383178021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'FP 1st study'!$B$24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51-477A-B4CE-5268518304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51-477A-B4CE-526851830407}"/>
              </c:ext>
            </c:extLst>
          </c:dPt>
          <c:val>
            <c:numRef>
              <c:f>'FP 1st study'!$C$24:$G$24</c:f>
              <c:numCache>
                <c:formatCode>0</c:formatCode>
                <c:ptCount val="5"/>
                <c:pt idx="0" formatCode="#.#00">
                  <c:v>8.5270776145920983</c:v>
                </c:pt>
                <c:pt idx="1">
                  <c:v>23.743697774796221</c:v>
                </c:pt>
                <c:pt idx="2">
                  <c:v>239.7642481428646</c:v>
                </c:pt>
                <c:pt idx="3">
                  <c:v>210.22316826688231</c:v>
                </c:pt>
                <c:pt idx="4">
                  <c:v>319.46321537754687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1-477A-B4CE-526851830407}"/>
            </c:ext>
          </c:extLst>
        </c:ser>
        <c:ser>
          <c:idx val="1"/>
          <c:order val="1"/>
          <c:tx>
            <c:strRef>
              <c:f>'FP 1st study'!$B$25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251-477A-B4CE-5268518304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251-477A-B4CE-5268518304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251-477A-B4CE-5268518304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251-477A-B4CE-5268518304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251-477A-B4CE-526851830407}"/>
              </c:ext>
            </c:extLst>
          </c:dPt>
          <c:val>
            <c:numRef>
              <c:f>'FP 1st study'!$C$25:$G$25</c:f>
              <c:numCache>
                <c:formatCode>0</c:formatCode>
                <c:ptCount val="5"/>
                <c:pt idx="0" formatCode="#.#00">
                  <c:v>6.3875162701876471</c:v>
                </c:pt>
                <c:pt idx="1">
                  <c:v>32.230093763207137</c:v>
                </c:pt>
                <c:pt idx="2">
                  <c:v>138.0653726724868</c:v>
                </c:pt>
                <c:pt idx="3">
                  <c:v>280.57397202060952</c:v>
                </c:pt>
                <c:pt idx="4">
                  <c:v>195.71081634364941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51-477A-B4CE-526851830407}"/>
            </c:ext>
          </c:extLst>
        </c:ser>
        <c:ser>
          <c:idx val="2"/>
          <c:order val="2"/>
          <c:tx>
            <c:strRef>
              <c:f>'FP 1st study'!$B$26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251-477A-B4CE-5268518304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251-477A-B4CE-5268518304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251-477A-B4CE-5268518304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251-477A-B4CE-5268518304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251-477A-B4CE-526851830407}"/>
              </c:ext>
            </c:extLst>
          </c:dPt>
          <c:val>
            <c:numRef>
              <c:f>'FP 1st study'!$C$26:$G$26</c:f>
              <c:numCache>
                <c:formatCode>0</c:formatCode>
                <c:ptCount val="5"/>
                <c:pt idx="0" formatCode="#.#00">
                  <c:v>12.49220533442824</c:v>
                </c:pt>
                <c:pt idx="1">
                  <c:v>20.927875795941301</c:v>
                </c:pt>
                <c:pt idx="2">
                  <c:v>99.8671999431443</c:v>
                </c:pt>
                <c:pt idx="3">
                  <c:v>139.45246113382979</c:v>
                </c:pt>
                <c:pt idx="4">
                  <c:v>173.49334782197519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251-477A-B4CE-52685183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17984"/>
        <c:axId val="40219776"/>
      </c:barChart>
      <c:catAx>
        <c:axId val="402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219776"/>
        <c:crosses val="autoZero"/>
        <c:auto val="1"/>
        <c:lblAlgn val="ctr"/>
        <c:lblOffset val="100"/>
        <c:noMultiLvlLbl val="0"/>
      </c:catAx>
      <c:valAx>
        <c:axId val="40219776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217984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CH" sz="132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CH" sz="132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PT-high (DEHA)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'FP 1st study'!$B$27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9C-4964-B6E2-44E70728FE2C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99C-4964-B6E2-44E70728FE2C}"/>
              </c:ext>
            </c:extLst>
          </c:dPt>
          <c:val>
            <c:numRef>
              <c:f>'FP 1st study'!$C$27:$G$27</c:f>
              <c:numCache>
                <c:formatCode>#.#00</c:formatCode>
                <c:ptCount val="5"/>
                <c:pt idx="0" formatCode="0">
                  <c:v>9.0784412792002804</c:v>
                </c:pt>
                <c:pt idx="1">
                  <c:v>15.990374901676001</c:v>
                </c:pt>
                <c:pt idx="2" formatCode="0">
                  <c:v>150.34259471337899</c:v>
                </c:pt>
                <c:pt idx="3" formatCode="0">
                  <c:v>254.36690657317351</c:v>
                </c:pt>
                <c:pt idx="4" formatCode="0">
                  <c:v>140.4835576052073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C-4964-B6E2-44E70728FE2C}"/>
            </c:ext>
          </c:extLst>
        </c:ser>
        <c:ser>
          <c:idx val="1"/>
          <c:order val="1"/>
          <c:tx>
            <c:strRef>
              <c:f>'FP 1st study'!$B$28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99C-4964-B6E2-44E70728FE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9C-4964-B6E2-44E70728F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9C-4964-B6E2-44E70728FE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9C-4964-B6E2-44E70728FE2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9C-4964-B6E2-44E70728FE2C}"/>
              </c:ext>
            </c:extLst>
          </c:dPt>
          <c:val>
            <c:numRef>
              <c:f>'FP 1st study'!$C$28:$G$28</c:f>
              <c:numCache>
                <c:formatCode>#.#00</c:formatCode>
                <c:ptCount val="5"/>
                <c:pt idx="0" formatCode="0">
                  <c:v>5.8382944470021672</c:v>
                </c:pt>
                <c:pt idx="1">
                  <c:v>13.36707793970864</c:v>
                </c:pt>
                <c:pt idx="2" formatCode="0">
                  <c:v>109.580903214678</c:v>
                </c:pt>
                <c:pt idx="3" formatCode="0">
                  <c:v>303.18328891829321</c:v>
                </c:pt>
                <c:pt idx="4" formatCode="0">
                  <c:v>104.404359328471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9C-4964-B6E2-44E70728FE2C}"/>
            </c:ext>
          </c:extLst>
        </c:ser>
        <c:ser>
          <c:idx val="2"/>
          <c:order val="2"/>
          <c:tx>
            <c:strRef>
              <c:f>'FP 1st study'!$B$29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9C-4964-B6E2-44E70728FE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9C-4964-B6E2-44E70728F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9C-4964-B6E2-44E70728FE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9C-4964-B6E2-44E70728FE2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99C-4964-B6E2-44E70728FE2C}"/>
              </c:ext>
            </c:extLst>
          </c:dPt>
          <c:val>
            <c:numRef>
              <c:f>'FP 1st study'!$C$29:$G$29</c:f>
              <c:numCache>
                <c:formatCode>#.#00</c:formatCode>
                <c:ptCount val="5"/>
                <c:pt idx="0" formatCode="0">
                  <c:v>10.82173462636462</c:v>
                </c:pt>
                <c:pt idx="1">
                  <c:v>8.7344701690513649</c:v>
                </c:pt>
                <c:pt idx="2" formatCode="0">
                  <c:v>83.390681126572503</c:v>
                </c:pt>
                <c:pt idx="3" formatCode="0">
                  <c:v>161.59964099206721</c:v>
                </c:pt>
                <c:pt idx="4" formatCode="0">
                  <c:v>109.6477484720146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99C-4964-B6E2-44E70728F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19456"/>
        <c:axId val="40020992"/>
      </c:barChart>
      <c:catAx>
        <c:axId val="4001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020992"/>
        <c:crosses val="autoZero"/>
        <c:auto val="1"/>
        <c:lblAlgn val="ctr"/>
        <c:lblOffset val="100"/>
        <c:noMultiLvlLbl val="0"/>
      </c:catAx>
      <c:valAx>
        <c:axId val="40020992"/>
        <c:scaling>
          <c:logBase val="10"/>
          <c:orientation val="minMax"/>
          <c:max val="1000000"/>
        </c:scaling>
        <c:delete val="1"/>
        <c:axPos val="l"/>
        <c:majorGridlines/>
        <c:numFmt formatCode="0E+00" sourceLinked="0"/>
        <c:majorTickMark val="out"/>
        <c:minorTickMark val="none"/>
        <c:tickLblPos val="nextTo"/>
        <c:crossAx val="40019456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0BD1535E-ED4C-4365-8D97-45814054C6B2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r>
              <a:rPr lang="en-US" smtClean="0"/>
              <a:t>Vilma Sukiene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91AADCEE-007D-49BD-938A-FA21D9C9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0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9D5F0241-8671-4E67-9C11-44CC7294F4A7}" type="datetimeFigureOut">
              <a:rPr lang="de-CH" smtClean="0"/>
              <a:t>14.11.2017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r>
              <a:rPr lang="de-CH" smtClean="0"/>
              <a:t>Vilma Sukiene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160A5F57-4FE7-42CA-8B68-34FFD7A87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08709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9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6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7327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754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02836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120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20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2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86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55D9-65A2-46A5-8055-37B1DC57F4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 included finished tasks are tasks 2.5 and 2.6 on uncertainty assessment and the complete work package 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9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2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2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2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586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3550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976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3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ISES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9025" r="112" b="21320"/>
          <a:stretch/>
        </p:blipFill>
        <p:spPr>
          <a:xfrm>
            <a:off x="323850" y="620713"/>
            <a:ext cx="8496300" cy="2808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277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850" y="4822257"/>
            <a:ext cx="8496300" cy="10395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2016-03-01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393257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1" dirty="0"/>
              <a:t>CEFIC-LRI project </a:t>
            </a:r>
            <a:r>
              <a:rPr lang="en-GB" sz="2000" b="1" dirty="0" err="1"/>
              <a:t>DustEx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GB" sz="2800" b="1" dirty="0" err="1" smtClean="0"/>
              <a:t>DustEx</a:t>
            </a:r>
            <a:r>
              <a:rPr lang="en-GB" sz="2800" b="1" dirty="0" smtClean="0"/>
              <a:t> Final report</a:t>
            </a:r>
            <a:endParaRPr lang="de-CH" sz="2600" dirty="0"/>
          </a:p>
        </p:txBody>
      </p:sp>
      <p:pic>
        <p:nvPicPr>
          <p:cNvPr id="7" name="Picture 2" descr="C:\Users\Vilma Blekaityte\Desktop\foot_unitlogo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312" b="38288"/>
          <a:stretch/>
        </p:blipFill>
        <p:spPr bwMode="auto">
          <a:xfrm>
            <a:off x="4860724" y="6031763"/>
            <a:ext cx="2157402" cy="6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8392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ETH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zürich</a:t>
            </a:r>
            <a:endParaRPr 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Vilma Blekaityte\Desktop\EMP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63" y="6019800"/>
            <a:ext cx="1752600" cy="6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32"/>
          <p:cNvCxnSpPr/>
          <p:nvPr/>
        </p:nvCxnSpPr>
        <p:spPr>
          <a:xfrm>
            <a:off x="905727" y="5388864"/>
            <a:ext cx="6888009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906032" y="5326221"/>
            <a:ext cx="7366859" cy="541179"/>
            <a:chOff x="914400" y="5659258"/>
            <a:chExt cx="7366859" cy="541179"/>
          </a:xfrm>
        </p:grpSpPr>
        <p:cxnSp>
          <p:nvCxnSpPr>
            <p:cNvPr id="80" name="Straight Connector 33"/>
            <p:cNvCxnSpPr/>
            <p:nvPr/>
          </p:nvCxnSpPr>
          <p:spPr>
            <a:xfrm flipV="1">
              <a:off x="5176744" y="5676539"/>
              <a:ext cx="0" cy="124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24"/>
            <p:cNvGrpSpPr/>
            <p:nvPr/>
          </p:nvGrpSpPr>
          <p:grpSpPr>
            <a:xfrm>
              <a:off x="914400" y="5659258"/>
              <a:ext cx="7366859" cy="541179"/>
              <a:chOff x="631905" y="3211829"/>
              <a:chExt cx="7497759" cy="910711"/>
            </a:xfrm>
          </p:grpSpPr>
          <p:grpSp>
            <p:nvGrpSpPr>
              <p:cNvPr id="86" name="Group 28"/>
              <p:cNvGrpSpPr/>
              <p:nvPr/>
            </p:nvGrpSpPr>
            <p:grpSpPr>
              <a:xfrm>
                <a:off x="631905" y="3211829"/>
                <a:ext cx="7497759" cy="821590"/>
                <a:chOff x="1066800" y="2824282"/>
                <a:chExt cx="7497759" cy="821590"/>
              </a:xfrm>
            </p:grpSpPr>
            <p:cxnSp>
              <p:nvCxnSpPr>
                <p:cNvPr id="106" name="Straight Arrow Connector 32"/>
                <p:cNvCxnSpPr/>
                <p:nvPr/>
              </p:nvCxnSpPr>
              <p:spPr>
                <a:xfrm>
                  <a:off x="1066800" y="2926616"/>
                  <a:ext cx="7010400" cy="0"/>
                </a:xfrm>
                <a:prstGeom prst="straightConnector1">
                  <a:avLst/>
                </a:prstGeom>
                <a:ln w="19050"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33"/>
                <p:cNvCxnSpPr/>
                <p:nvPr/>
              </p:nvCxnSpPr>
              <p:spPr>
                <a:xfrm flipV="1">
                  <a:off x="2743200" y="2831366"/>
                  <a:ext cx="0" cy="190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34"/>
                <p:cNvCxnSpPr/>
                <p:nvPr/>
              </p:nvCxnSpPr>
              <p:spPr>
                <a:xfrm flipV="1">
                  <a:off x="6400800" y="2824282"/>
                  <a:ext cx="0" cy="190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35"/>
                <p:cNvSpPr txBox="1"/>
                <p:nvPr/>
              </p:nvSpPr>
              <p:spPr>
                <a:xfrm>
                  <a:off x="7757626" y="2995025"/>
                  <a:ext cx="806933" cy="543831"/>
                </a:xfrm>
                <a:prstGeom prst="rect">
                  <a:avLst/>
                </a:prstGeom>
                <a:noFill/>
              </p:spPr>
              <p:txBody>
                <a:bodyPr wrap="none" bIns="0" rtlCol="0">
                  <a:spAutoFit/>
                </a:bodyPr>
                <a:lstStyle/>
                <a:p>
                  <a:pPr algn="ctr"/>
                  <a:r>
                    <a:rPr lang="en-US" dirty="0"/>
                    <a:t>l</a:t>
                  </a:r>
                  <a:r>
                    <a:rPr lang="en-US" dirty="0" smtClean="0"/>
                    <a:t>og K</a:t>
                  </a:r>
                  <a:r>
                    <a:rPr lang="en-US" baseline="-25000" dirty="0" smtClean="0"/>
                    <a:t>oa</a:t>
                  </a:r>
                  <a:endParaRPr lang="en-US" baseline="-25000" dirty="0"/>
                </a:p>
              </p:txBody>
            </p:sp>
            <p:sp>
              <p:nvSpPr>
                <p:cNvPr id="110" name="TextBox 36"/>
                <p:cNvSpPr txBox="1"/>
                <p:nvPr/>
              </p:nvSpPr>
              <p:spPr>
                <a:xfrm>
                  <a:off x="2583151" y="3038817"/>
                  <a:ext cx="320098" cy="595625"/>
                </a:xfrm>
                <a:prstGeom prst="rect">
                  <a:avLst/>
                </a:prstGeom>
                <a:noFill/>
              </p:spPr>
              <p:txBody>
                <a:bodyPr wrap="none" bIns="0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8</a:t>
                  </a:r>
                  <a:endParaRPr lang="en-US" sz="2000" dirty="0"/>
                </a:p>
              </p:txBody>
            </p:sp>
            <p:sp>
              <p:nvSpPr>
                <p:cNvPr id="111" name="TextBox 37"/>
                <p:cNvSpPr txBox="1"/>
                <p:nvPr/>
              </p:nvSpPr>
              <p:spPr>
                <a:xfrm>
                  <a:off x="6174677" y="3050247"/>
                  <a:ext cx="452248" cy="595625"/>
                </a:xfrm>
                <a:prstGeom prst="rect">
                  <a:avLst/>
                </a:prstGeom>
                <a:noFill/>
              </p:spPr>
              <p:txBody>
                <a:bodyPr wrap="none" bIns="0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12</a:t>
                  </a:r>
                  <a:endParaRPr lang="en-US" sz="2000" dirty="0"/>
                </a:p>
              </p:txBody>
            </p:sp>
          </p:grpSp>
          <p:sp>
            <p:nvSpPr>
              <p:cNvPr id="87" name="TextBox 29"/>
              <p:cNvSpPr txBox="1"/>
              <p:nvPr/>
            </p:nvSpPr>
            <p:spPr>
              <a:xfrm>
                <a:off x="3627083" y="3449224"/>
                <a:ext cx="866320" cy="6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SVOCs</a:t>
                </a:r>
                <a:endParaRPr lang="en-US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Rectangle 31"/>
              <p:cNvSpPr/>
              <p:nvPr/>
            </p:nvSpPr>
            <p:spPr>
              <a:xfrm>
                <a:off x="2061685" y="3279568"/>
                <a:ext cx="4162623" cy="8774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82" name="Straight Connector 33"/>
            <p:cNvCxnSpPr/>
            <p:nvPr/>
          </p:nvCxnSpPr>
          <p:spPr>
            <a:xfrm flipV="1">
              <a:off x="3586254" y="5677130"/>
              <a:ext cx="0" cy="124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36"/>
            <p:cNvSpPr txBox="1"/>
            <p:nvPr/>
          </p:nvSpPr>
          <p:spPr>
            <a:xfrm>
              <a:off x="3429000" y="5788368"/>
              <a:ext cx="314510" cy="353943"/>
            </a:xfrm>
            <a:prstGeom prst="rect">
              <a:avLst/>
            </a:prstGeom>
            <a:noFill/>
          </p:spPr>
          <p:txBody>
            <a:bodyPr wrap="none" bIns="0" rtlCol="0">
              <a:spAutoFit/>
            </a:bodyPr>
            <a:lstStyle/>
            <a:p>
              <a:pPr algn="ctr"/>
              <a:r>
                <a:rPr lang="en-US" sz="2000" dirty="0"/>
                <a:t>9</a:t>
              </a:r>
            </a:p>
          </p:txBody>
        </p:sp>
        <p:sp>
          <p:nvSpPr>
            <p:cNvPr id="84" name="TextBox 36"/>
            <p:cNvSpPr txBox="1"/>
            <p:nvPr/>
          </p:nvSpPr>
          <p:spPr>
            <a:xfrm>
              <a:off x="4954569" y="5787777"/>
              <a:ext cx="444352" cy="353943"/>
            </a:xfrm>
            <a:prstGeom prst="rect">
              <a:avLst/>
            </a:prstGeom>
            <a:noFill/>
          </p:spPr>
          <p:txBody>
            <a:bodyPr wrap="none" bIns="0" rtlCol="0">
              <a:spAutoFit/>
            </a:bodyPr>
            <a:lstStyle/>
            <a:p>
              <a:pPr algn="ctr"/>
              <a:r>
                <a:rPr lang="en-US" sz="2000" dirty="0" smtClean="0"/>
                <a:t>11</a:t>
              </a:r>
              <a:endParaRPr lang="en-US" sz="20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75243" y="5326221"/>
            <a:ext cx="5995258" cy="541179"/>
            <a:chOff x="2286001" y="5659258"/>
            <a:chExt cx="5995258" cy="541179"/>
          </a:xfrm>
        </p:grpSpPr>
        <p:cxnSp>
          <p:nvCxnSpPr>
            <p:cNvPr id="90" name="Straight Connector 33"/>
            <p:cNvCxnSpPr/>
            <p:nvPr/>
          </p:nvCxnSpPr>
          <p:spPr>
            <a:xfrm flipV="1">
              <a:off x="5176744" y="5676539"/>
              <a:ext cx="0" cy="124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24"/>
            <p:cNvGrpSpPr/>
            <p:nvPr/>
          </p:nvGrpSpPr>
          <p:grpSpPr>
            <a:xfrm>
              <a:off x="2404278" y="5659258"/>
              <a:ext cx="5876981" cy="541179"/>
              <a:chOff x="2148256" y="3211829"/>
              <a:chExt cx="5981408" cy="910711"/>
            </a:xfrm>
          </p:grpSpPr>
          <p:grpSp>
            <p:nvGrpSpPr>
              <p:cNvPr id="96" name="Group 28"/>
              <p:cNvGrpSpPr/>
              <p:nvPr/>
            </p:nvGrpSpPr>
            <p:grpSpPr>
              <a:xfrm>
                <a:off x="2148256" y="3211829"/>
                <a:ext cx="5981408" cy="821590"/>
                <a:chOff x="2583151" y="2824282"/>
                <a:chExt cx="5981408" cy="821590"/>
              </a:xfrm>
            </p:grpSpPr>
            <p:cxnSp>
              <p:nvCxnSpPr>
                <p:cNvPr id="100" name="Straight Connector 33"/>
                <p:cNvCxnSpPr/>
                <p:nvPr/>
              </p:nvCxnSpPr>
              <p:spPr>
                <a:xfrm flipV="1">
                  <a:off x="2743200" y="2831366"/>
                  <a:ext cx="0" cy="190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34"/>
                <p:cNvCxnSpPr/>
                <p:nvPr/>
              </p:nvCxnSpPr>
              <p:spPr>
                <a:xfrm flipV="1">
                  <a:off x="6400800" y="2824282"/>
                  <a:ext cx="0" cy="190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35"/>
                <p:cNvSpPr txBox="1"/>
                <p:nvPr/>
              </p:nvSpPr>
              <p:spPr>
                <a:xfrm>
                  <a:off x="7757626" y="2995025"/>
                  <a:ext cx="806933" cy="543831"/>
                </a:xfrm>
                <a:prstGeom prst="rect">
                  <a:avLst/>
                </a:prstGeom>
                <a:noFill/>
              </p:spPr>
              <p:txBody>
                <a:bodyPr wrap="none" bIns="0" rtlCol="0">
                  <a:spAutoFit/>
                </a:bodyPr>
                <a:lstStyle/>
                <a:p>
                  <a:pPr algn="ctr"/>
                  <a:r>
                    <a:rPr lang="en-US" dirty="0"/>
                    <a:t>l</a:t>
                  </a:r>
                  <a:r>
                    <a:rPr lang="en-US" dirty="0" smtClean="0"/>
                    <a:t>og K</a:t>
                  </a:r>
                  <a:r>
                    <a:rPr lang="en-US" baseline="-25000" dirty="0" smtClean="0"/>
                    <a:t>oa</a:t>
                  </a:r>
                  <a:endParaRPr lang="en-US" baseline="-25000" dirty="0"/>
                </a:p>
              </p:txBody>
            </p:sp>
            <p:sp>
              <p:nvSpPr>
                <p:cNvPr id="103" name="TextBox 36"/>
                <p:cNvSpPr txBox="1"/>
                <p:nvPr/>
              </p:nvSpPr>
              <p:spPr>
                <a:xfrm>
                  <a:off x="2583151" y="3038817"/>
                  <a:ext cx="320098" cy="595625"/>
                </a:xfrm>
                <a:prstGeom prst="rect">
                  <a:avLst/>
                </a:prstGeom>
                <a:noFill/>
              </p:spPr>
              <p:txBody>
                <a:bodyPr wrap="none" bIns="0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8</a:t>
                  </a:r>
                  <a:endParaRPr lang="en-US" sz="2000" dirty="0"/>
                </a:p>
              </p:txBody>
            </p:sp>
            <p:sp>
              <p:nvSpPr>
                <p:cNvPr id="104" name="TextBox 37"/>
                <p:cNvSpPr txBox="1"/>
                <p:nvPr/>
              </p:nvSpPr>
              <p:spPr>
                <a:xfrm>
                  <a:off x="6174677" y="3050247"/>
                  <a:ext cx="452248" cy="595625"/>
                </a:xfrm>
                <a:prstGeom prst="rect">
                  <a:avLst/>
                </a:prstGeom>
                <a:noFill/>
              </p:spPr>
              <p:txBody>
                <a:bodyPr wrap="none" bIns="0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12</a:t>
                  </a:r>
                  <a:endParaRPr lang="en-US" sz="2000" dirty="0"/>
                </a:p>
              </p:txBody>
            </p:sp>
          </p:grpSp>
          <p:sp>
            <p:nvSpPr>
              <p:cNvPr id="97" name="TextBox 29"/>
              <p:cNvSpPr txBox="1"/>
              <p:nvPr/>
            </p:nvSpPr>
            <p:spPr>
              <a:xfrm>
                <a:off x="3627083" y="3449224"/>
                <a:ext cx="866320" cy="6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SVOCs</a:t>
                </a:r>
                <a:endParaRPr lang="en-US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8" name="Rectangle 31"/>
              <p:cNvSpPr/>
              <p:nvPr/>
            </p:nvSpPr>
            <p:spPr>
              <a:xfrm>
                <a:off x="4587157" y="3279568"/>
                <a:ext cx="1604872" cy="8774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92" name="Straight Connector 33"/>
            <p:cNvCxnSpPr/>
            <p:nvPr/>
          </p:nvCxnSpPr>
          <p:spPr>
            <a:xfrm flipV="1">
              <a:off x="3586254" y="5677130"/>
              <a:ext cx="0" cy="124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36"/>
            <p:cNvSpPr txBox="1"/>
            <p:nvPr/>
          </p:nvSpPr>
          <p:spPr>
            <a:xfrm>
              <a:off x="3429000" y="5788368"/>
              <a:ext cx="314510" cy="353943"/>
            </a:xfrm>
            <a:prstGeom prst="rect">
              <a:avLst/>
            </a:prstGeom>
            <a:noFill/>
          </p:spPr>
          <p:txBody>
            <a:bodyPr wrap="none" bIns="0" rtlCol="0">
              <a:spAutoFit/>
            </a:bodyPr>
            <a:lstStyle/>
            <a:p>
              <a:pPr algn="ctr"/>
              <a:r>
                <a:rPr lang="en-US" sz="2000" dirty="0"/>
                <a:t>9</a:t>
              </a:r>
            </a:p>
          </p:txBody>
        </p:sp>
        <p:sp>
          <p:nvSpPr>
            <p:cNvPr id="94" name="TextBox 36"/>
            <p:cNvSpPr txBox="1"/>
            <p:nvPr/>
          </p:nvSpPr>
          <p:spPr>
            <a:xfrm>
              <a:off x="4954569" y="5787777"/>
              <a:ext cx="444352" cy="353943"/>
            </a:xfrm>
            <a:prstGeom prst="rect">
              <a:avLst/>
            </a:prstGeom>
            <a:noFill/>
          </p:spPr>
          <p:txBody>
            <a:bodyPr wrap="none" bIns="0" rtlCol="0">
              <a:spAutoFit/>
            </a:bodyPr>
            <a:lstStyle/>
            <a:p>
              <a:pPr algn="ctr"/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95" name="Rectangle 31"/>
            <p:cNvSpPr/>
            <p:nvPr/>
          </p:nvSpPr>
          <p:spPr>
            <a:xfrm>
              <a:off x="2286001" y="5713682"/>
              <a:ext cx="1571286" cy="379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7977" y="2373568"/>
            <a:ext cx="7647123" cy="2106452"/>
            <a:chOff x="487977" y="3364168"/>
            <a:chExt cx="7647123" cy="2106452"/>
          </a:xfrm>
        </p:grpSpPr>
        <p:grpSp>
          <p:nvGrpSpPr>
            <p:cNvPr id="8" name="Group 7"/>
            <p:cNvGrpSpPr/>
            <p:nvPr/>
          </p:nvGrpSpPr>
          <p:grpSpPr>
            <a:xfrm>
              <a:off x="487977" y="3419911"/>
              <a:ext cx="7337007" cy="1990288"/>
              <a:chOff x="487977" y="3419911"/>
              <a:chExt cx="7337007" cy="199028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14400" y="4397514"/>
                <a:ext cx="5018701" cy="10126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14400" y="3419911"/>
                <a:ext cx="6910584" cy="94341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16200000">
                <a:off x="310936" y="4754681"/>
                <a:ext cx="6984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low K</a:t>
                </a:r>
                <a:r>
                  <a:rPr lang="en-US" sz="1400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oa</a:t>
                </a:r>
                <a:endParaRPr lang="de-CH" sz="14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6200000">
                <a:off x="266635" y="3738080"/>
                <a:ext cx="750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3">
                        <a:lumMod val="75000"/>
                      </a:schemeClr>
                    </a:solidFill>
                  </a:rPr>
                  <a:t>h</a:t>
                </a:r>
                <a:r>
                  <a:rPr lang="en-US" sz="1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igh K</a:t>
                </a:r>
                <a:r>
                  <a:rPr lang="en-US" sz="1400" baseline="-25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oa</a:t>
                </a:r>
                <a:endParaRPr lang="de-CH" sz="1400" baseline="-25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16200000">
              <a:off x="5600103" y="4743144"/>
              <a:ext cx="1147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m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ore volatile</a:t>
              </a:r>
              <a:endParaRPr lang="de-CH" sz="14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7464948" y="3726543"/>
              <a:ext cx="1032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</a:rPr>
                <a:t>l</a:t>
              </a:r>
              <a:r>
                <a:rPr lang="en-US" sz="1400" dirty="0" smtClean="0">
                  <a:solidFill>
                    <a:schemeClr val="accent3">
                      <a:lumMod val="75000"/>
                    </a:schemeClr>
                  </a:solidFill>
                </a:rPr>
                <a:t>ess volatile</a:t>
              </a:r>
              <a:endParaRPr lang="de-CH" sz="14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Model substances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419" y="2414498"/>
            <a:ext cx="4461182" cy="200780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1"/>
          <p:cNvSpPr/>
          <p:nvPr/>
        </p:nvSpPr>
        <p:spPr>
          <a:xfrm>
            <a:off x="1830779" y="4522199"/>
            <a:ext cx="3372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deuterium labelled substances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6096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dirty="0" smtClean="0"/>
              <a:t>Vilma Sukiene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01419" y="1524000"/>
            <a:ext cx="6723565" cy="2825399"/>
            <a:chOff x="1101419" y="2514600"/>
            <a:chExt cx="6723565" cy="2825399"/>
          </a:xfrm>
        </p:grpSpPr>
        <p:grpSp>
          <p:nvGrpSpPr>
            <p:cNvPr id="6" name="Group 5"/>
            <p:cNvGrpSpPr/>
            <p:nvPr/>
          </p:nvGrpSpPr>
          <p:grpSpPr>
            <a:xfrm>
              <a:off x="1101419" y="2949714"/>
              <a:ext cx="6723565" cy="2390285"/>
              <a:chOff x="1226443" y="1803822"/>
              <a:chExt cx="6554168" cy="27715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27683" y="1812408"/>
                <a:ext cx="1960515" cy="2750040"/>
                <a:chOff x="3527683" y="1820994"/>
                <a:chExt cx="1960515" cy="2750040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3527683" y="1820994"/>
                  <a:ext cx="1960515" cy="429290"/>
                </a:xfrm>
                <a:custGeom>
                  <a:avLst/>
                  <a:gdLst>
                    <a:gd name="connsiteX0" fmla="*/ 0 w 1402627"/>
                    <a:gd name="connsiteY0" fmla="*/ 70131 h 701313"/>
                    <a:gd name="connsiteX1" fmla="*/ 70131 w 1402627"/>
                    <a:gd name="connsiteY1" fmla="*/ 0 h 701313"/>
                    <a:gd name="connsiteX2" fmla="*/ 1332496 w 1402627"/>
                    <a:gd name="connsiteY2" fmla="*/ 0 h 701313"/>
                    <a:gd name="connsiteX3" fmla="*/ 1402627 w 1402627"/>
                    <a:gd name="connsiteY3" fmla="*/ 70131 h 701313"/>
                    <a:gd name="connsiteX4" fmla="*/ 1402627 w 1402627"/>
                    <a:gd name="connsiteY4" fmla="*/ 631182 h 701313"/>
                    <a:gd name="connsiteX5" fmla="*/ 1332496 w 1402627"/>
                    <a:gd name="connsiteY5" fmla="*/ 701313 h 701313"/>
                    <a:gd name="connsiteX6" fmla="*/ 70131 w 1402627"/>
                    <a:gd name="connsiteY6" fmla="*/ 701313 h 701313"/>
                    <a:gd name="connsiteX7" fmla="*/ 0 w 1402627"/>
                    <a:gd name="connsiteY7" fmla="*/ 631182 h 701313"/>
                    <a:gd name="connsiteX8" fmla="*/ 0 w 1402627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2627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332496" y="0"/>
                      </a:lnTo>
                      <a:cubicBezTo>
                        <a:pt x="1371228" y="0"/>
                        <a:pt x="1402627" y="31399"/>
                        <a:pt x="1402627" y="70131"/>
                      </a:cubicBezTo>
                      <a:lnTo>
                        <a:pt x="1402627" y="631182"/>
                      </a:lnTo>
                      <a:cubicBezTo>
                        <a:pt x="1402627" y="669914"/>
                        <a:pt x="1371228" y="701313"/>
                        <a:pt x="1332496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4836" tIns="70071" rIns="94836" bIns="70071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err="1" smtClean="0"/>
                    <a:t>Adipates</a:t>
                  </a:r>
                  <a:endParaRPr lang="en-US" kern="1200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709691" y="3605130"/>
                  <a:ext cx="1568413" cy="429288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9596" tIns="59911" rIns="79596" bIns="59911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aseline="30000" dirty="0" smtClean="0"/>
                    <a:t>2</a:t>
                  </a:r>
                  <a:r>
                    <a:rPr lang="en-US" sz="1600" dirty="0" smtClean="0"/>
                    <a:t>H</a:t>
                  </a:r>
                  <a:r>
                    <a:rPr lang="en-US" sz="1600" baseline="-25000" dirty="0"/>
                    <a:t>4</a:t>
                  </a:r>
                  <a:r>
                    <a:rPr lang="en-US" sz="1600" dirty="0" smtClean="0"/>
                    <a:t>-DBA</a:t>
                  </a:r>
                  <a:endParaRPr lang="en-US" sz="1600" kern="1200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709692" y="4141746"/>
                  <a:ext cx="1568414" cy="429288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9596" tIns="59911" rIns="79596" bIns="59911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aseline="30000" dirty="0" smtClean="0"/>
                    <a:t>2</a:t>
                  </a:r>
                  <a:r>
                    <a:rPr lang="en-US" sz="1600" dirty="0" smtClean="0"/>
                    <a:t>H</a:t>
                  </a:r>
                  <a:r>
                    <a:rPr lang="en-US" sz="1600" baseline="-25000" dirty="0" smtClean="0"/>
                    <a:t>4</a:t>
                  </a:r>
                  <a:r>
                    <a:rPr lang="en-US" sz="1600" dirty="0" smtClean="0"/>
                    <a:t>-DiBA</a:t>
                  </a:r>
                  <a:endParaRPr lang="en-US" sz="1600" kern="1200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3723735" y="2456507"/>
                  <a:ext cx="1568414" cy="429288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116" tIns="39591" rIns="49116" bIns="39591" numCol="1" spcCol="1270" anchor="ctr" anchorCtr="0">
                  <a:noAutofit/>
                </a:bodyPr>
                <a:lstStyle/>
                <a:p>
                  <a:pPr marL="0" lvl="1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baseline="30000" dirty="0" smtClean="0"/>
                    <a:t>2</a:t>
                  </a:r>
                  <a:r>
                    <a:rPr lang="en-US" sz="1600" dirty="0" smtClean="0"/>
                    <a:t>H</a:t>
                  </a:r>
                  <a:r>
                    <a:rPr lang="en-US" sz="1600" baseline="-25000" dirty="0"/>
                    <a:t>4</a:t>
                  </a:r>
                  <a:r>
                    <a:rPr lang="en-US" sz="1600" dirty="0" smtClean="0"/>
                    <a:t>-DEHA</a:t>
                  </a:r>
                  <a:endParaRPr lang="en-US" sz="1600" kern="1200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3723735" y="2993119"/>
                  <a:ext cx="1568414" cy="429288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551" tIns="73881" rIns="100551" bIns="73881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aseline="30000" dirty="0" smtClean="0"/>
                    <a:t>2</a:t>
                  </a:r>
                  <a:r>
                    <a:rPr lang="en-US" sz="1600" dirty="0" smtClean="0"/>
                    <a:t>H</a:t>
                  </a:r>
                  <a:r>
                    <a:rPr lang="en-US" sz="1600" baseline="-25000" dirty="0"/>
                    <a:t>4</a:t>
                  </a:r>
                  <a:r>
                    <a:rPr lang="en-US" sz="1600" dirty="0" smtClean="0"/>
                    <a:t>-DOA</a:t>
                  </a:r>
                  <a:endParaRPr lang="en-US" sz="1600" kern="12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820096" y="1812408"/>
                <a:ext cx="1960515" cy="1102577"/>
                <a:chOff x="5977107" y="1820994"/>
                <a:chExt cx="1960515" cy="1102577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5977107" y="1820994"/>
                  <a:ext cx="1960515" cy="429290"/>
                </a:xfrm>
                <a:custGeom>
                  <a:avLst/>
                  <a:gdLst>
                    <a:gd name="connsiteX0" fmla="*/ 0 w 1402627"/>
                    <a:gd name="connsiteY0" fmla="*/ 70131 h 701313"/>
                    <a:gd name="connsiteX1" fmla="*/ 70131 w 1402627"/>
                    <a:gd name="connsiteY1" fmla="*/ 0 h 701313"/>
                    <a:gd name="connsiteX2" fmla="*/ 1332496 w 1402627"/>
                    <a:gd name="connsiteY2" fmla="*/ 0 h 701313"/>
                    <a:gd name="connsiteX3" fmla="*/ 1402627 w 1402627"/>
                    <a:gd name="connsiteY3" fmla="*/ 70131 h 701313"/>
                    <a:gd name="connsiteX4" fmla="*/ 1402627 w 1402627"/>
                    <a:gd name="connsiteY4" fmla="*/ 631182 h 701313"/>
                    <a:gd name="connsiteX5" fmla="*/ 1332496 w 1402627"/>
                    <a:gd name="connsiteY5" fmla="*/ 701313 h 701313"/>
                    <a:gd name="connsiteX6" fmla="*/ 70131 w 1402627"/>
                    <a:gd name="connsiteY6" fmla="*/ 701313 h 701313"/>
                    <a:gd name="connsiteX7" fmla="*/ 0 w 1402627"/>
                    <a:gd name="connsiteY7" fmla="*/ 631182 h 701313"/>
                    <a:gd name="connsiteX8" fmla="*/ 0 w 1402627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2627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332496" y="0"/>
                      </a:lnTo>
                      <a:cubicBezTo>
                        <a:pt x="1371228" y="0"/>
                        <a:pt x="1402627" y="31399"/>
                        <a:pt x="1402627" y="70131"/>
                      </a:cubicBezTo>
                      <a:lnTo>
                        <a:pt x="1402627" y="631182"/>
                      </a:lnTo>
                      <a:cubicBezTo>
                        <a:pt x="1402627" y="669914"/>
                        <a:pt x="1371228" y="701313"/>
                        <a:pt x="1332496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4836" tIns="70071" rIns="94836" bIns="70071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err="1" smtClean="0"/>
                    <a:t>Pyrethroid</a:t>
                  </a:r>
                  <a:endParaRPr lang="en-US" kern="1200" dirty="0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173158" y="2494282"/>
                  <a:ext cx="1568413" cy="429289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9596" tIns="59911" rIns="79596" bIns="59911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kern="1200" dirty="0" err="1" smtClean="0"/>
                    <a:t>Tetramethrin</a:t>
                  </a:r>
                  <a:endParaRPr lang="en-US" sz="1600" kern="12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226443" y="1803822"/>
                <a:ext cx="1960515" cy="2771590"/>
                <a:chOff x="3527683" y="1820994"/>
                <a:chExt cx="1960515" cy="2771590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3527683" y="1820994"/>
                  <a:ext cx="1960515" cy="429290"/>
                </a:xfrm>
                <a:custGeom>
                  <a:avLst/>
                  <a:gdLst>
                    <a:gd name="connsiteX0" fmla="*/ 0 w 1402627"/>
                    <a:gd name="connsiteY0" fmla="*/ 70131 h 701313"/>
                    <a:gd name="connsiteX1" fmla="*/ 70131 w 1402627"/>
                    <a:gd name="connsiteY1" fmla="*/ 0 h 701313"/>
                    <a:gd name="connsiteX2" fmla="*/ 1332496 w 1402627"/>
                    <a:gd name="connsiteY2" fmla="*/ 0 h 701313"/>
                    <a:gd name="connsiteX3" fmla="*/ 1402627 w 1402627"/>
                    <a:gd name="connsiteY3" fmla="*/ 70131 h 701313"/>
                    <a:gd name="connsiteX4" fmla="*/ 1402627 w 1402627"/>
                    <a:gd name="connsiteY4" fmla="*/ 631182 h 701313"/>
                    <a:gd name="connsiteX5" fmla="*/ 1332496 w 1402627"/>
                    <a:gd name="connsiteY5" fmla="*/ 701313 h 701313"/>
                    <a:gd name="connsiteX6" fmla="*/ 70131 w 1402627"/>
                    <a:gd name="connsiteY6" fmla="*/ 701313 h 701313"/>
                    <a:gd name="connsiteX7" fmla="*/ 0 w 1402627"/>
                    <a:gd name="connsiteY7" fmla="*/ 631182 h 701313"/>
                    <a:gd name="connsiteX8" fmla="*/ 0 w 1402627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2627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332496" y="0"/>
                      </a:lnTo>
                      <a:cubicBezTo>
                        <a:pt x="1371228" y="0"/>
                        <a:pt x="1402627" y="31399"/>
                        <a:pt x="1402627" y="70131"/>
                      </a:cubicBezTo>
                      <a:lnTo>
                        <a:pt x="1402627" y="631182"/>
                      </a:lnTo>
                      <a:cubicBezTo>
                        <a:pt x="1402627" y="669914"/>
                        <a:pt x="1371228" y="701313"/>
                        <a:pt x="1332496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4836" tIns="70071" rIns="94836" bIns="70071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smtClean="0"/>
                    <a:t>Phthalates</a:t>
                  </a:r>
                  <a:endParaRPr lang="en-US" kern="1200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3709691" y="3633158"/>
                  <a:ext cx="1568413" cy="429289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9596" tIns="59911" rIns="79596" bIns="59911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kern="1200" baseline="30000" dirty="0" smtClean="0"/>
                    <a:t>2</a:t>
                  </a:r>
                  <a:r>
                    <a:rPr lang="en-US" sz="1600" kern="1200" dirty="0" smtClean="0"/>
                    <a:t>H</a:t>
                  </a:r>
                  <a:r>
                    <a:rPr lang="en-US" sz="1600" kern="1200" baseline="-25000" dirty="0" smtClean="0"/>
                    <a:t>4</a:t>
                  </a:r>
                  <a:r>
                    <a:rPr lang="en-US" sz="1600" kern="1200" dirty="0" smtClean="0"/>
                    <a:t>-DBP</a:t>
                  </a:r>
                  <a:endParaRPr lang="en-US" sz="1600" kern="1200" dirty="0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3709692" y="4163295"/>
                  <a:ext cx="1568414" cy="429289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9596" tIns="59911" rIns="79596" bIns="59911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aseline="30000" dirty="0"/>
                    <a:t>2</a:t>
                  </a:r>
                  <a:r>
                    <a:rPr lang="en-US" sz="1600" dirty="0"/>
                    <a:t>H</a:t>
                  </a:r>
                  <a:r>
                    <a:rPr lang="en-US" sz="1600" baseline="-25000" dirty="0"/>
                    <a:t>4</a:t>
                  </a:r>
                  <a:r>
                    <a:rPr lang="en-US" sz="1600" dirty="0"/>
                    <a:t>-DiBP</a:t>
                  </a:r>
                  <a:endParaRPr lang="en-US" sz="1600" kern="1200" dirty="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3723735" y="2471580"/>
                  <a:ext cx="1568414" cy="429290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116" tIns="39591" rIns="49116" bIns="39591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aseline="30000" dirty="0"/>
                    <a:t>2</a:t>
                  </a:r>
                  <a:r>
                    <a:rPr lang="en-US" sz="1600" dirty="0"/>
                    <a:t>H</a:t>
                  </a:r>
                  <a:r>
                    <a:rPr lang="en-US" sz="1600" baseline="-25000" dirty="0"/>
                    <a:t>4</a:t>
                  </a:r>
                  <a:r>
                    <a:rPr lang="en-US" sz="1600" dirty="0"/>
                    <a:t>-DEHP</a:t>
                  </a:r>
                  <a:endParaRPr lang="en-US" sz="1600" kern="1200" dirty="0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3723735" y="3001706"/>
                  <a:ext cx="1568414" cy="429290"/>
                </a:xfrm>
                <a:custGeom>
                  <a:avLst/>
                  <a:gdLst>
                    <a:gd name="connsiteX0" fmla="*/ 0 w 1122102"/>
                    <a:gd name="connsiteY0" fmla="*/ 70131 h 701313"/>
                    <a:gd name="connsiteX1" fmla="*/ 70131 w 1122102"/>
                    <a:gd name="connsiteY1" fmla="*/ 0 h 701313"/>
                    <a:gd name="connsiteX2" fmla="*/ 1051971 w 1122102"/>
                    <a:gd name="connsiteY2" fmla="*/ 0 h 701313"/>
                    <a:gd name="connsiteX3" fmla="*/ 1122102 w 1122102"/>
                    <a:gd name="connsiteY3" fmla="*/ 70131 h 701313"/>
                    <a:gd name="connsiteX4" fmla="*/ 1122102 w 1122102"/>
                    <a:gd name="connsiteY4" fmla="*/ 631182 h 701313"/>
                    <a:gd name="connsiteX5" fmla="*/ 1051971 w 1122102"/>
                    <a:gd name="connsiteY5" fmla="*/ 701313 h 701313"/>
                    <a:gd name="connsiteX6" fmla="*/ 70131 w 1122102"/>
                    <a:gd name="connsiteY6" fmla="*/ 701313 h 701313"/>
                    <a:gd name="connsiteX7" fmla="*/ 0 w 1122102"/>
                    <a:gd name="connsiteY7" fmla="*/ 631182 h 701313"/>
                    <a:gd name="connsiteX8" fmla="*/ 0 w 1122102"/>
                    <a:gd name="connsiteY8" fmla="*/ 70131 h 70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102" h="701313">
                      <a:moveTo>
                        <a:pt x="0" y="70131"/>
                      </a:moveTo>
                      <a:cubicBezTo>
                        <a:pt x="0" y="31399"/>
                        <a:pt x="31399" y="0"/>
                        <a:pt x="70131" y="0"/>
                      </a:cubicBezTo>
                      <a:lnTo>
                        <a:pt x="1051971" y="0"/>
                      </a:lnTo>
                      <a:cubicBezTo>
                        <a:pt x="1090703" y="0"/>
                        <a:pt x="1122102" y="31399"/>
                        <a:pt x="1122102" y="70131"/>
                      </a:cubicBezTo>
                      <a:lnTo>
                        <a:pt x="1122102" y="631182"/>
                      </a:lnTo>
                      <a:cubicBezTo>
                        <a:pt x="1122102" y="669914"/>
                        <a:pt x="1090703" y="701313"/>
                        <a:pt x="1051971" y="701313"/>
                      </a:cubicBezTo>
                      <a:lnTo>
                        <a:pt x="70131" y="701313"/>
                      </a:lnTo>
                      <a:cubicBezTo>
                        <a:pt x="31399" y="701313"/>
                        <a:pt x="0" y="669914"/>
                        <a:pt x="0" y="631182"/>
                      </a:cubicBezTo>
                      <a:lnTo>
                        <a:pt x="0" y="70131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551" tIns="73881" rIns="100551" bIns="73881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aseline="30000" dirty="0"/>
                    <a:t>2</a:t>
                  </a:r>
                  <a:r>
                    <a:rPr lang="en-US" sz="1600" dirty="0"/>
                    <a:t>H</a:t>
                  </a:r>
                  <a:r>
                    <a:rPr lang="en-US" sz="1600" baseline="-25000" dirty="0"/>
                    <a:t>4</a:t>
                  </a:r>
                  <a:r>
                    <a:rPr lang="en-US" sz="1600" dirty="0"/>
                    <a:t>-DOP</a:t>
                  </a:r>
                  <a:endParaRPr lang="en-US" sz="1600" kern="1200" dirty="0"/>
                </a:p>
              </p:txBody>
            </p:sp>
          </p:grpSp>
        </p:grpSp>
        <p:sp>
          <p:nvSpPr>
            <p:cNvPr id="36" name="Freeform 35"/>
            <p:cNvSpPr/>
            <p:nvPr/>
          </p:nvSpPr>
          <p:spPr>
            <a:xfrm>
              <a:off x="2209800" y="2514600"/>
              <a:ext cx="2011186" cy="370231"/>
            </a:xfrm>
            <a:custGeom>
              <a:avLst/>
              <a:gdLst>
                <a:gd name="connsiteX0" fmla="*/ 0 w 1402627"/>
                <a:gd name="connsiteY0" fmla="*/ 70131 h 701313"/>
                <a:gd name="connsiteX1" fmla="*/ 70131 w 1402627"/>
                <a:gd name="connsiteY1" fmla="*/ 0 h 701313"/>
                <a:gd name="connsiteX2" fmla="*/ 1332496 w 1402627"/>
                <a:gd name="connsiteY2" fmla="*/ 0 h 701313"/>
                <a:gd name="connsiteX3" fmla="*/ 1402627 w 1402627"/>
                <a:gd name="connsiteY3" fmla="*/ 70131 h 701313"/>
                <a:gd name="connsiteX4" fmla="*/ 1402627 w 1402627"/>
                <a:gd name="connsiteY4" fmla="*/ 631182 h 701313"/>
                <a:gd name="connsiteX5" fmla="*/ 1332496 w 1402627"/>
                <a:gd name="connsiteY5" fmla="*/ 701313 h 701313"/>
                <a:gd name="connsiteX6" fmla="*/ 70131 w 1402627"/>
                <a:gd name="connsiteY6" fmla="*/ 701313 h 701313"/>
                <a:gd name="connsiteX7" fmla="*/ 0 w 1402627"/>
                <a:gd name="connsiteY7" fmla="*/ 631182 h 701313"/>
                <a:gd name="connsiteX8" fmla="*/ 0 w 1402627"/>
                <a:gd name="connsiteY8" fmla="*/ 70131 h 70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627" h="701313">
                  <a:moveTo>
                    <a:pt x="0" y="70131"/>
                  </a:moveTo>
                  <a:cubicBezTo>
                    <a:pt x="0" y="31399"/>
                    <a:pt x="31399" y="0"/>
                    <a:pt x="70131" y="0"/>
                  </a:cubicBezTo>
                  <a:lnTo>
                    <a:pt x="1332496" y="0"/>
                  </a:lnTo>
                  <a:cubicBezTo>
                    <a:pt x="1371228" y="0"/>
                    <a:pt x="1402627" y="31399"/>
                    <a:pt x="1402627" y="70131"/>
                  </a:cubicBezTo>
                  <a:lnTo>
                    <a:pt x="1402627" y="631182"/>
                  </a:lnTo>
                  <a:cubicBezTo>
                    <a:pt x="1402627" y="669914"/>
                    <a:pt x="1371228" y="701313"/>
                    <a:pt x="1332496" y="701313"/>
                  </a:cubicBezTo>
                  <a:lnTo>
                    <a:pt x="70131" y="701313"/>
                  </a:lnTo>
                  <a:cubicBezTo>
                    <a:pt x="31399" y="701313"/>
                    <a:pt x="0" y="669914"/>
                    <a:pt x="0" y="631182"/>
                  </a:cubicBezTo>
                  <a:lnTo>
                    <a:pt x="0" y="7013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36" tIns="70071" rIns="94836" bIns="70071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Plasticizers</a:t>
              </a:r>
              <a:endParaRPr lang="en-US" kern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791200" y="2525369"/>
              <a:ext cx="2011186" cy="370231"/>
            </a:xfrm>
            <a:custGeom>
              <a:avLst/>
              <a:gdLst>
                <a:gd name="connsiteX0" fmla="*/ 0 w 1402627"/>
                <a:gd name="connsiteY0" fmla="*/ 70131 h 701313"/>
                <a:gd name="connsiteX1" fmla="*/ 70131 w 1402627"/>
                <a:gd name="connsiteY1" fmla="*/ 0 h 701313"/>
                <a:gd name="connsiteX2" fmla="*/ 1332496 w 1402627"/>
                <a:gd name="connsiteY2" fmla="*/ 0 h 701313"/>
                <a:gd name="connsiteX3" fmla="*/ 1402627 w 1402627"/>
                <a:gd name="connsiteY3" fmla="*/ 70131 h 701313"/>
                <a:gd name="connsiteX4" fmla="*/ 1402627 w 1402627"/>
                <a:gd name="connsiteY4" fmla="*/ 631182 h 701313"/>
                <a:gd name="connsiteX5" fmla="*/ 1332496 w 1402627"/>
                <a:gd name="connsiteY5" fmla="*/ 701313 h 701313"/>
                <a:gd name="connsiteX6" fmla="*/ 70131 w 1402627"/>
                <a:gd name="connsiteY6" fmla="*/ 701313 h 701313"/>
                <a:gd name="connsiteX7" fmla="*/ 0 w 1402627"/>
                <a:gd name="connsiteY7" fmla="*/ 631182 h 701313"/>
                <a:gd name="connsiteX8" fmla="*/ 0 w 1402627"/>
                <a:gd name="connsiteY8" fmla="*/ 70131 h 70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627" h="701313">
                  <a:moveTo>
                    <a:pt x="0" y="70131"/>
                  </a:moveTo>
                  <a:cubicBezTo>
                    <a:pt x="0" y="31399"/>
                    <a:pt x="31399" y="0"/>
                    <a:pt x="70131" y="0"/>
                  </a:cubicBezTo>
                  <a:lnTo>
                    <a:pt x="1332496" y="0"/>
                  </a:lnTo>
                  <a:cubicBezTo>
                    <a:pt x="1371228" y="0"/>
                    <a:pt x="1402627" y="31399"/>
                    <a:pt x="1402627" y="70131"/>
                  </a:cubicBezTo>
                  <a:lnTo>
                    <a:pt x="1402627" y="631182"/>
                  </a:lnTo>
                  <a:cubicBezTo>
                    <a:pt x="1402627" y="669914"/>
                    <a:pt x="1371228" y="701313"/>
                    <a:pt x="1332496" y="701313"/>
                  </a:cubicBezTo>
                  <a:lnTo>
                    <a:pt x="70131" y="701313"/>
                  </a:lnTo>
                  <a:cubicBezTo>
                    <a:pt x="31399" y="701313"/>
                    <a:pt x="0" y="669914"/>
                    <a:pt x="0" y="631182"/>
                  </a:cubicBezTo>
                  <a:lnTo>
                    <a:pt x="0" y="7013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36" tIns="70071" rIns="94836" bIns="70071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Insecticide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5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</a:rPr>
              <a:t>st</a:t>
            </a:r>
            <a:r>
              <a:rPr lang="en-US" sz="2800" dirty="0" smtClean="0">
                <a:solidFill>
                  <a:schemeClr val="bg1"/>
                </a:solidFill>
              </a:rPr>
              <a:t> field study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038600" y="1524000"/>
            <a:ext cx="285528" cy="41910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90156"/>
            <a:ext cx="19720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httpwww.pixeljoint.compixelart28191.htm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1524000"/>
            <a:ext cx="3657600" cy="4191000"/>
            <a:chOff x="1184464" y="1524000"/>
            <a:chExt cx="3847530" cy="4191000"/>
          </a:xfrm>
        </p:grpSpPr>
        <p:grpSp>
          <p:nvGrpSpPr>
            <p:cNvPr id="8" name="Group 7"/>
            <p:cNvGrpSpPr/>
            <p:nvPr/>
          </p:nvGrpSpPr>
          <p:grpSpPr>
            <a:xfrm>
              <a:off x="3318064" y="4944988"/>
              <a:ext cx="1703416" cy="515631"/>
              <a:chOff x="-2026709" y="1611321"/>
              <a:chExt cx="1548560" cy="567194"/>
            </a:xfrm>
          </p:grpSpPr>
          <p:sp>
            <p:nvSpPr>
              <p:cNvPr id="64" name="Rounded Rectangle 63"/>
              <p:cNvSpPr/>
              <p:nvPr/>
            </p:nvSpPr>
            <p:spPr>
              <a:xfrm flipH="1">
                <a:off x="-2026709" y="1611321"/>
                <a:ext cx="1548560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-1312374" y="1611321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 flipH="1">
                <a:off x="-1306824" y="1710251"/>
                <a:ext cx="658980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C-high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flipH="1">
                <a:off x="-1990077" y="1723441"/>
                <a:ext cx="607625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C-low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296025" y="1702182"/>
              <a:ext cx="1703415" cy="515631"/>
              <a:chOff x="-2005991" y="5080846"/>
              <a:chExt cx="1548559" cy="567194"/>
            </a:xfrm>
          </p:grpSpPr>
          <p:sp>
            <p:nvSpPr>
              <p:cNvPr id="77" name="Rounded Rectangle 76"/>
              <p:cNvSpPr/>
              <p:nvPr/>
            </p:nvSpPr>
            <p:spPr>
              <a:xfrm flipH="1">
                <a:off x="-2005991" y="5080846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flipH="1">
                <a:off x="-1569608" y="5230546"/>
                <a:ext cx="648779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S-high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74310" y="2612793"/>
              <a:ext cx="1746843" cy="519239"/>
              <a:chOff x="-2057400" y="4382381"/>
              <a:chExt cx="1588039" cy="571163"/>
            </a:xfrm>
          </p:grpSpPr>
          <p:sp>
            <p:nvSpPr>
              <p:cNvPr id="74" name="Rounded Rectangle 73"/>
              <p:cNvSpPr/>
              <p:nvPr/>
            </p:nvSpPr>
            <p:spPr>
              <a:xfrm flipH="1">
                <a:off x="-2017920" y="4386350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flipH="1">
                <a:off x="-1304729" y="4485281"/>
                <a:ext cx="768801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PV-high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flipH="1">
                <a:off x="-2057400" y="4498470"/>
                <a:ext cx="717445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PV-low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-1324255" y="4382381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294133" y="3417199"/>
              <a:ext cx="1737861" cy="519239"/>
              <a:chOff x="-2048522" y="3654566"/>
              <a:chExt cx="1579874" cy="571163"/>
            </a:xfrm>
          </p:grpSpPr>
          <p:sp>
            <p:nvSpPr>
              <p:cNvPr id="71" name="Rounded Rectangle 70"/>
              <p:cNvSpPr/>
              <p:nvPr/>
            </p:nvSpPr>
            <p:spPr>
              <a:xfrm flipH="1">
                <a:off x="-2017207" y="3658535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flipH="1">
                <a:off x="-1295751" y="3779770"/>
                <a:ext cx="750265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PT-high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flipH="1">
                <a:off x="-2048522" y="3770656"/>
                <a:ext cx="698909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PT-low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H="1">
                <a:off x="-1328838" y="3654566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294475" y="4216797"/>
              <a:ext cx="1727005" cy="515943"/>
              <a:chOff x="-2027233" y="2320313"/>
              <a:chExt cx="1570004" cy="567537"/>
            </a:xfrm>
          </p:grpSpPr>
          <p:sp>
            <p:nvSpPr>
              <p:cNvPr id="68" name="Rounded Rectangle 67"/>
              <p:cNvSpPr/>
              <p:nvPr/>
            </p:nvSpPr>
            <p:spPr>
              <a:xfrm flipH="1">
                <a:off x="-2005788" y="2320313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flipH="1">
                <a:off x="-1296926" y="2419243"/>
                <a:ext cx="777019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PH-high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 flipH="1">
                <a:off x="-2027233" y="2432433"/>
                <a:ext cx="725665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PH-low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H="1">
                <a:off x="-1304276" y="2320656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 rot="16200000" flipH="1">
              <a:off x="285800" y="3439346"/>
              <a:ext cx="2236132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3 plastic products</a:t>
              </a:r>
              <a:endParaRPr lang="en-US" b="1" dirty="0">
                <a:latin typeface="Calibri" pitchFamily="34" charset="0"/>
              </a:endParaRPr>
            </a:p>
          </p:txBody>
        </p:sp>
        <p:pic>
          <p:nvPicPr>
            <p:cNvPr id="84" name="Picture 2" descr="C:\Users\Vilma Blekaityte\Desktop\carp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57400" y="4706762"/>
              <a:ext cx="1072187" cy="1008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 flipH="1">
              <a:off x="1184464" y="5017431"/>
              <a:ext cx="923855" cy="334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carpet</a:t>
              </a:r>
              <a:endParaRPr lang="en-US" b="1" dirty="0">
                <a:latin typeface="Calibri" pitchFamily="34" charset="0"/>
              </a:endParaRPr>
            </a:p>
          </p:txBody>
        </p:sp>
        <p:pic>
          <p:nvPicPr>
            <p:cNvPr id="97" name="Picture 3" descr="C:\Users\Vilma Blekaityte\Desktop\Spray C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53327" y="1524000"/>
              <a:ext cx="837683" cy="76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 flipH="1">
              <a:off x="1194345" y="1693131"/>
              <a:ext cx="810007" cy="334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spray</a:t>
              </a:r>
              <a:endParaRPr lang="en-US" b="1" dirty="0">
                <a:latin typeface="Calibri" pitchFamily="34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158188" y="4371744"/>
              <a:ext cx="1016942" cy="126693"/>
              <a:chOff x="1600200" y="3276600"/>
              <a:chExt cx="4495800" cy="849250"/>
            </a:xfrm>
            <a:solidFill>
              <a:schemeClr val="bg1"/>
            </a:solidFill>
          </p:grpSpPr>
          <p:sp>
            <p:nvSpPr>
              <p:cNvPr id="113" name="Flowchart: Data 112"/>
              <p:cNvSpPr/>
              <p:nvPr/>
            </p:nvSpPr>
            <p:spPr>
              <a:xfrm>
                <a:off x="1600200" y="3276600"/>
                <a:ext cx="4495800" cy="672340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 rot="16200000">
              <a:off x="2364218" y="2693698"/>
              <a:ext cx="780374" cy="258545"/>
              <a:chOff x="1600200" y="3276598"/>
              <a:chExt cx="4495800" cy="849252"/>
            </a:xfrm>
            <a:solidFill>
              <a:schemeClr val="bg1"/>
            </a:solidFill>
          </p:grpSpPr>
          <p:sp>
            <p:nvSpPr>
              <p:cNvPr id="109" name="Flowchart: Data 108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2583423" y="3385512"/>
              <a:ext cx="312840" cy="644937"/>
              <a:chOff x="4114800" y="2432179"/>
              <a:chExt cx="739815" cy="1648758"/>
            </a:xfrm>
          </p:grpSpPr>
          <p:sp>
            <p:nvSpPr>
              <p:cNvPr id="104" name="Flowchart: Data 103"/>
              <p:cNvSpPr/>
              <p:nvPr/>
            </p:nvSpPr>
            <p:spPr>
              <a:xfrm rot="16200000">
                <a:off x="3583272" y="2963707"/>
                <a:ext cx="1648758" cy="585701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6200000">
                <a:off x="4116036" y="3351985"/>
                <a:ext cx="1313417" cy="144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4194181" y="2369192"/>
                <a:ext cx="0" cy="146037"/>
              </a:xfrm>
              <a:prstGeom prst="line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4385747" y="2297804"/>
                <a:ext cx="330683" cy="607052"/>
              </a:xfrm>
              <a:prstGeom prst="line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Sun 107"/>
              <p:cNvSpPr/>
              <p:nvPr/>
            </p:nvSpPr>
            <p:spPr>
              <a:xfrm>
                <a:off x="4156903" y="2692900"/>
                <a:ext cx="468472" cy="366063"/>
              </a:xfrm>
              <a:prstGeom prst="sun">
                <a:avLst>
                  <a:gd name="adj" fmla="val 46875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Left Brace 101"/>
            <p:cNvSpPr/>
            <p:nvPr/>
          </p:nvSpPr>
          <p:spPr>
            <a:xfrm>
              <a:off x="1717864" y="2432782"/>
              <a:ext cx="376353" cy="2273980"/>
            </a:xfrm>
            <a:prstGeom prst="leftBrac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743769" y="4495800"/>
            <a:ext cx="99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 5</a:t>
            </a:r>
          </a:p>
          <a:p>
            <a:r>
              <a:rPr lang="en-US" sz="1600" b="1" dirty="0" smtClean="0"/>
              <a:t>12 weeks</a:t>
            </a:r>
            <a:endParaRPr lang="en-US" sz="1600" b="1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6780877" y="1121664"/>
            <a:ext cx="1785527" cy="5181881"/>
            <a:chOff x="6780877" y="1121664"/>
            <a:chExt cx="1785527" cy="5181881"/>
          </a:xfrm>
        </p:grpSpPr>
        <p:pic>
          <p:nvPicPr>
            <p:cNvPr id="115" name="Picture 114" descr="C:\Users\Vilma Blekaityte\Dropbox\PhD\DUSTEX photos\20130930_21553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8" t="-2002" r="9602" b="2005"/>
            <a:stretch/>
          </p:blipFill>
          <p:spPr bwMode="auto">
            <a:xfrm rot="5400000">
              <a:off x="6516925" y="1385616"/>
              <a:ext cx="2313432" cy="178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6" name="Group 115"/>
            <p:cNvGrpSpPr/>
            <p:nvPr/>
          </p:nvGrpSpPr>
          <p:grpSpPr>
            <a:xfrm>
              <a:off x="7203186" y="2813943"/>
              <a:ext cx="1290828" cy="484688"/>
              <a:chOff x="7467600" y="2772576"/>
              <a:chExt cx="1066800" cy="440625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7467600" y="2954996"/>
                <a:ext cx="361322" cy="25820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077200" y="2772576"/>
                <a:ext cx="457200" cy="18242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7467600" y="2772576"/>
                <a:ext cx="609600" cy="18242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7828922" y="2954996"/>
                <a:ext cx="705478" cy="25820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7" name="Picture 4" descr="C:\Users\Vilma Blekaityte\Dropbox\PhD\DUSTEX photos\20130930_21563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66611" y="4035757"/>
              <a:ext cx="2782054" cy="175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" name="Group 117"/>
            <p:cNvGrpSpPr/>
            <p:nvPr/>
          </p:nvGrpSpPr>
          <p:grpSpPr>
            <a:xfrm rot="1309959">
              <a:off x="6843393" y="3771136"/>
              <a:ext cx="1055207" cy="944538"/>
              <a:chOff x="7467600" y="2753107"/>
              <a:chExt cx="834222" cy="78061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rot="20290041" flipH="1">
                <a:off x="7579214" y="2933469"/>
                <a:ext cx="1" cy="60024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20290041">
                <a:off x="8178146" y="2753107"/>
                <a:ext cx="1" cy="54287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7467600" y="2772576"/>
                <a:ext cx="609600" cy="18242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20290041">
                <a:off x="7668104" y="3394353"/>
                <a:ext cx="6337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 rot="1309959">
              <a:off x="6954422" y="4565190"/>
              <a:ext cx="807432" cy="674266"/>
              <a:chOff x="7474092" y="2760224"/>
              <a:chExt cx="772387" cy="674267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rot="20290041" flipH="1">
                <a:off x="7579317" y="3033222"/>
                <a:ext cx="1" cy="40126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20290041">
                <a:off x="8141250" y="2760224"/>
                <a:ext cx="2" cy="34445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20290041" flipV="1">
                <a:off x="7474092" y="2888896"/>
                <a:ext cx="633720" cy="42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20290041" flipV="1">
                <a:off x="7612759" y="3206612"/>
                <a:ext cx="633720" cy="9920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/>
            <p:cNvSpPr txBox="1"/>
            <p:nvPr/>
          </p:nvSpPr>
          <p:spPr>
            <a:xfrm>
              <a:off x="7239000" y="5037791"/>
              <a:ext cx="447261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719958" y="3700837"/>
              <a:ext cx="467390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PV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8" name="Picture 2" descr="C:\Users\Vilma Blekaityte\Desktop\httpwww.pixeljoint.compixelart28191.ht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0" y="3124200"/>
            <a:ext cx="1677342" cy="18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nd</a:t>
            </a:r>
            <a:r>
              <a:rPr lang="en-US" sz="2800" dirty="0" smtClean="0">
                <a:solidFill>
                  <a:schemeClr val="bg1"/>
                </a:solidFill>
              </a:rPr>
              <a:t> field study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008120" y="1371600"/>
            <a:ext cx="335280" cy="47244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90156"/>
            <a:ext cx="19720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httpwww.pixeljoint.compixelart28191.htm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791200" y="4570757"/>
            <a:ext cx="116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 3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8 weeks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3518658" cy="4724400"/>
            <a:chOff x="1014133" y="1371600"/>
            <a:chExt cx="3518658" cy="4724400"/>
          </a:xfrm>
        </p:grpSpPr>
        <p:grpSp>
          <p:nvGrpSpPr>
            <p:cNvPr id="8" name="Group 7"/>
            <p:cNvGrpSpPr/>
            <p:nvPr/>
          </p:nvGrpSpPr>
          <p:grpSpPr>
            <a:xfrm>
              <a:off x="2984231" y="5459627"/>
              <a:ext cx="1548560" cy="426141"/>
              <a:chOff x="-1996247" y="1611321"/>
              <a:chExt cx="1548560" cy="567194"/>
            </a:xfrm>
          </p:grpSpPr>
          <p:sp>
            <p:nvSpPr>
              <p:cNvPr id="64" name="Rounded Rectangle 63"/>
              <p:cNvSpPr/>
              <p:nvPr/>
            </p:nvSpPr>
            <p:spPr>
              <a:xfrm flipH="1">
                <a:off x="-1996247" y="1611321"/>
                <a:ext cx="1548560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-1312374" y="1611321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 flipH="1">
                <a:off x="-1306824" y="1710251"/>
                <a:ext cx="658980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C-high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flipH="1">
                <a:off x="-1990077" y="1723441"/>
                <a:ext cx="607625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C-low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933734" y="1518858"/>
              <a:ext cx="1548559" cy="426141"/>
              <a:chOff x="-2005991" y="5080846"/>
              <a:chExt cx="1548559" cy="567194"/>
            </a:xfrm>
          </p:grpSpPr>
          <p:sp>
            <p:nvSpPr>
              <p:cNvPr id="77" name="Rounded Rectangle 76"/>
              <p:cNvSpPr/>
              <p:nvPr/>
            </p:nvSpPr>
            <p:spPr>
              <a:xfrm flipH="1">
                <a:off x="-2005991" y="5080846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flipH="1">
                <a:off x="-1569608" y="5189112"/>
                <a:ext cx="648779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S-high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953473" y="2271429"/>
              <a:ext cx="1548559" cy="429123"/>
              <a:chOff x="-2017920" y="4382381"/>
              <a:chExt cx="1548559" cy="571163"/>
            </a:xfrm>
          </p:grpSpPr>
          <p:sp>
            <p:nvSpPr>
              <p:cNvPr id="74" name="Rounded Rectangle 73"/>
              <p:cNvSpPr/>
              <p:nvPr/>
            </p:nvSpPr>
            <p:spPr>
              <a:xfrm flipH="1">
                <a:off x="-2017920" y="4386350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flipH="1">
                <a:off x="-1304729" y="4485281"/>
                <a:ext cx="768801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PV-high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-1324255" y="4382381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963329" y="2936227"/>
              <a:ext cx="1548559" cy="429123"/>
              <a:chOff x="-2017207" y="3654566"/>
              <a:chExt cx="1548559" cy="571163"/>
            </a:xfrm>
          </p:grpSpPr>
          <p:sp>
            <p:nvSpPr>
              <p:cNvPr id="71" name="Rounded Rectangle 70"/>
              <p:cNvSpPr/>
              <p:nvPr/>
            </p:nvSpPr>
            <p:spPr>
              <a:xfrm flipH="1">
                <a:off x="-2017207" y="3658535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flipH="1">
                <a:off x="-1295751" y="3779770"/>
                <a:ext cx="750265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PT-high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H="1">
                <a:off x="-1328838" y="3654566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2963313" y="3597052"/>
              <a:ext cx="1548559" cy="426399"/>
              <a:chOff x="-1996245" y="2320313"/>
              <a:chExt cx="1548559" cy="567537"/>
            </a:xfrm>
          </p:grpSpPr>
          <p:sp>
            <p:nvSpPr>
              <p:cNvPr id="68" name="Rounded Rectangle 67"/>
              <p:cNvSpPr/>
              <p:nvPr/>
            </p:nvSpPr>
            <p:spPr>
              <a:xfrm flipH="1">
                <a:off x="-1996245" y="2320313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flipH="1">
                <a:off x="-1296926" y="2419243"/>
                <a:ext cx="777019" cy="37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PH-high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H="1">
                <a:off x="-1304276" y="2320656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 rot="16200000" flipH="1">
              <a:off x="289568" y="3482556"/>
              <a:ext cx="184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5 plastic products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84" name="Picture 2" descr="C:\Users\Vilma Blekaityte\Desktop\carp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7711" y="5262746"/>
              <a:ext cx="974715" cy="833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 flipH="1">
              <a:off x="1014133" y="5519497"/>
              <a:ext cx="839868" cy="276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carpet</a:t>
              </a:r>
              <a:endParaRPr lang="en-US" b="1" dirty="0">
                <a:latin typeface="Calibri" pitchFamily="34" charset="0"/>
              </a:endParaRPr>
            </a:p>
          </p:txBody>
        </p:sp>
        <p:pic>
          <p:nvPicPr>
            <p:cNvPr id="97" name="Picture 3" descr="C:\Users\Vilma Blekaityte\Desktop\Spray C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94917" y="1371600"/>
              <a:ext cx="761530" cy="63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 flipH="1">
              <a:off x="1023116" y="1511378"/>
              <a:ext cx="736370" cy="276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spray</a:t>
              </a:r>
              <a:endParaRPr lang="en-US" b="1" dirty="0">
                <a:latin typeface="Calibri" pitchFamily="34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899337" y="3725107"/>
              <a:ext cx="924493" cy="104705"/>
              <a:chOff x="1600200" y="3276600"/>
              <a:chExt cx="4495800" cy="849250"/>
            </a:xfrm>
            <a:solidFill>
              <a:schemeClr val="bg1"/>
            </a:solidFill>
          </p:grpSpPr>
          <p:sp>
            <p:nvSpPr>
              <p:cNvPr id="113" name="Flowchart: Data 112"/>
              <p:cNvSpPr/>
              <p:nvPr/>
            </p:nvSpPr>
            <p:spPr>
              <a:xfrm>
                <a:off x="1600200" y="3276600"/>
                <a:ext cx="4495800" cy="672340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 rot="16200000">
              <a:off x="2118883" y="2327609"/>
              <a:ext cx="644937" cy="235041"/>
              <a:chOff x="1600200" y="3276598"/>
              <a:chExt cx="4495800" cy="849252"/>
            </a:xfrm>
            <a:solidFill>
              <a:schemeClr val="bg1"/>
            </a:solidFill>
          </p:grpSpPr>
          <p:sp>
            <p:nvSpPr>
              <p:cNvPr id="109" name="Flowchart: Data 108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2285914" y="2910040"/>
              <a:ext cx="284400" cy="533006"/>
              <a:chOff x="4114800" y="2432179"/>
              <a:chExt cx="739815" cy="1648758"/>
            </a:xfrm>
          </p:grpSpPr>
          <p:sp>
            <p:nvSpPr>
              <p:cNvPr id="104" name="Flowchart: Data 103"/>
              <p:cNvSpPr/>
              <p:nvPr/>
            </p:nvSpPr>
            <p:spPr>
              <a:xfrm rot="16200000">
                <a:off x="3583272" y="2963707"/>
                <a:ext cx="1648758" cy="585701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6200000">
                <a:off x="4116036" y="3351985"/>
                <a:ext cx="1313417" cy="144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4194181" y="2369192"/>
                <a:ext cx="0" cy="146037"/>
              </a:xfrm>
              <a:prstGeom prst="line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4385747" y="2297804"/>
                <a:ext cx="330683" cy="607052"/>
              </a:xfrm>
              <a:prstGeom prst="line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Left Brace 101"/>
            <p:cNvSpPr/>
            <p:nvPr/>
          </p:nvSpPr>
          <p:spPr>
            <a:xfrm>
              <a:off x="1499042" y="2122658"/>
              <a:ext cx="342139" cy="3211341"/>
            </a:xfrm>
            <a:prstGeom prst="leftBrac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916382" y="4170576"/>
              <a:ext cx="1601169" cy="429123"/>
              <a:chOff x="-2069817" y="3654566"/>
              <a:chExt cx="1601169" cy="571163"/>
            </a:xfrm>
          </p:grpSpPr>
          <p:sp>
            <p:nvSpPr>
              <p:cNvPr id="55" name="Rounded Rectangle 54"/>
              <p:cNvSpPr/>
              <p:nvPr/>
            </p:nvSpPr>
            <p:spPr>
              <a:xfrm flipH="1">
                <a:off x="-2017207" y="3658535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flipH="1">
                <a:off x="-2069817" y="3743610"/>
                <a:ext cx="768800" cy="450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PT-low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-1328838" y="3654566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906815" y="4831401"/>
              <a:ext cx="1610720" cy="426399"/>
              <a:chOff x="-2058406" y="2320313"/>
              <a:chExt cx="1610720" cy="567537"/>
            </a:xfrm>
          </p:grpSpPr>
          <p:sp>
            <p:nvSpPr>
              <p:cNvPr id="61" name="Rounded Rectangle 60"/>
              <p:cNvSpPr/>
              <p:nvPr/>
            </p:nvSpPr>
            <p:spPr>
              <a:xfrm flipH="1">
                <a:off x="-1996245" y="2320313"/>
                <a:ext cx="1548559" cy="5671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-2058406" y="2405387"/>
                <a:ext cx="725665" cy="372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</a:rPr>
                  <a:t>PH-low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-1304276" y="2320656"/>
                <a:ext cx="0" cy="567194"/>
              </a:xfrm>
              <a:prstGeom prst="line">
                <a:avLst/>
              </a:prstGeom>
              <a:ln w="34925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1905000" y="4959456"/>
              <a:ext cx="924493" cy="104705"/>
              <a:chOff x="1600200" y="3276600"/>
              <a:chExt cx="4495800" cy="849250"/>
            </a:xfrm>
            <a:solidFill>
              <a:schemeClr val="bg1"/>
            </a:solidFill>
          </p:grpSpPr>
          <p:sp>
            <p:nvSpPr>
              <p:cNvPr id="85" name="Flowchart: Data 84"/>
              <p:cNvSpPr/>
              <p:nvPr/>
            </p:nvSpPr>
            <p:spPr>
              <a:xfrm>
                <a:off x="1600200" y="3276600"/>
                <a:ext cx="4495800" cy="672340"/>
              </a:xfrm>
              <a:prstGeom prst="flowChartInputOutpu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2291577" y="4144389"/>
              <a:ext cx="284400" cy="533006"/>
              <a:chOff x="4114800" y="2432179"/>
              <a:chExt cx="739815" cy="1648758"/>
            </a:xfrm>
          </p:grpSpPr>
          <p:sp>
            <p:nvSpPr>
              <p:cNvPr id="91" name="Flowchart: Data 90"/>
              <p:cNvSpPr/>
              <p:nvPr/>
            </p:nvSpPr>
            <p:spPr>
              <a:xfrm rot="16200000">
                <a:off x="3583272" y="2963707"/>
                <a:ext cx="1648758" cy="585701"/>
              </a:xfrm>
              <a:prstGeom prst="flowChartInputOutpu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6200000">
                <a:off x="4116036" y="3351985"/>
                <a:ext cx="1313417" cy="1444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rot="16200000">
                <a:off x="4194181" y="2369192"/>
                <a:ext cx="0" cy="146037"/>
              </a:xfrm>
              <a:prstGeom prst="line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V="1">
                <a:off x="4385747" y="2297804"/>
                <a:ext cx="330683" cy="607052"/>
              </a:xfrm>
              <a:prstGeom prst="line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1" name="Picture 2" descr="C:\Users\Vilma Blekaityte\Desktop\httpwww.pixeljoint.compixelart28191.ht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0" y="3124200"/>
            <a:ext cx="1677342" cy="18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8934" y="1524000"/>
            <a:ext cx="2827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check result reproducibility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investigate dust on different surfaces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96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84592" y="952500"/>
            <a:ext cx="3626008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6" name="Footer Placeholder 3"/>
          <p:cNvSpPr txBox="1">
            <a:spLocks/>
          </p:cNvSpPr>
          <p:nvPr/>
        </p:nvSpPr>
        <p:spPr>
          <a:xfrm>
            <a:off x="6096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dirty="0" smtClean="0"/>
              <a:t>Vilma Sukiene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1905000"/>
            <a:ext cx="4234498" cy="3517405"/>
            <a:chOff x="1219200" y="1411288"/>
            <a:chExt cx="6563996" cy="4395163"/>
          </a:xfrm>
        </p:grpSpPr>
        <p:sp>
          <p:nvSpPr>
            <p:cNvPr id="87" name="Rectangle 86"/>
            <p:cNvSpPr/>
            <p:nvPr/>
          </p:nvSpPr>
          <p:spPr>
            <a:xfrm>
              <a:off x="4097123" y="4191911"/>
              <a:ext cx="2519008" cy="1580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 dirty="0"/>
            </a:p>
          </p:txBody>
        </p:sp>
        <p:sp>
          <p:nvSpPr>
            <p:cNvPr id="88" name="Cloud 87"/>
            <p:cNvSpPr/>
            <p:nvPr/>
          </p:nvSpPr>
          <p:spPr>
            <a:xfrm>
              <a:off x="5091656" y="3728109"/>
              <a:ext cx="1511405" cy="50204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566" y="3648828"/>
              <a:ext cx="286356" cy="38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CH" sz="1400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91996" y="4126318"/>
              <a:ext cx="1421915" cy="234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 dirty="0"/>
            </a:p>
          </p:txBody>
        </p:sp>
        <p:sp>
          <p:nvSpPr>
            <p:cNvPr id="80" name="Cloud 79"/>
            <p:cNvSpPr/>
            <p:nvPr/>
          </p:nvSpPr>
          <p:spPr>
            <a:xfrm rot="11084854">
              <a:off x="2168409" y="3731984"/>
              <a:ext cx="1086192" cy="41368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24309" y="4077322"/>
              <a:ext cx="1225928" cy="38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SOURCE</a:t>
              </a:r>
              <a:endParaRPr lang="de-CH" sz="1400" b="1" dirty="0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2103137" y="5416788"/>
              <a:ext cx="347025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 dirty="0"/>
            </a:p>
          </p:txBody>
        </p:sp>
        <p:sp>
          <p:nvSpPr>
            <p:cNvPr id="97" name="Cloud 96"/>
            <p:cNvSpPr/>
            <p:nvPr/>
          </p:nvSpPr>
          <p:spPr>
            <a:xfrm rot="11084854">
              <a:off x="3396255" y="5003313"/>
              <a:ext cx="1086192" cy="41368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69831" y="5421869"/>
              <a:ext cx="1423722" cy="38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Floor dust</a:t>
              </a:r>
              <a:endParaRPr lang="de-CH" sz="1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139016" y="4143950"/>
              <a:ext cx="1485346" cy="38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Lifted dust</a:t>
              </a:r>
              <a:endParaRPr lang="de-CH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01198" y="4392462"/>
              <a:ext cx="2554826" cy="38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Dust on the product</a:t>
              </a:r>
              <a:endParaRPr lang="de-CH" sz="1400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1219200" y="1411288"/>
              <a:ext cx="6563996" cy="4379912"/>
              <a:chOff x="2839153" y="2130253"/>
              <a:chExt cx="2657785" cy="2674638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3048000" y="2968302"/>
                <a:ext cx="2205580" cy="18365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 </a:t>
                </a:r>
                <a:endParaRPr lang="de-CH" sz="1400" dirty="0"/>
              </a:p>
            </p:txBody>
          </p:sp>
          <p:sp>
            <p:nvSpPr>
              <p:cNvPr id="195" name="Isosceles Triangle 194"/>
              <p:cNvSpPr/>
              <p:nvPr/>
            </p:nvSpPr>
            <p:spPr>
              <a:xfrm>
                <a:off x="2839153" y="2130253"/>
                <a:ext cx="2657785" cy="839137"/>
              </a:xfrm>
              <a:prstGeom prst="triangle">
                <a:avLst>
                  <a:gd name="adj" fmla="val 498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40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000976" y="324166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6464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9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Dust is relevant for substances with log K</a:t>
            </a:r>
            <a:r>
              <a:rPr lang="en-US" sz="2800" baseline="-25000" dirty="0" smtClean="0">
                <a:solidFill>
                  <a:schemeClr val="bg1"/>
                </a:solidFill>
              </a:rPr>
              <a:t>oa</a:t>
            </a:r>
            <a:r>
              <a:rPr lang="en-US" sz="2800" dirty="0" smtClean="0">
                <a:solidFill>
                  <a:schemeClr val="bg1"/>
                </a:solidFill>
              </a:rPr>
              <a:t> &gt;10;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(consistency within apartments)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2" name="Group 28"/>
          <p:cNvGrpSpPr/>
          <p:nvPr/>
        </p:nvGrpSpPr>
        <p:grpSpPr>
          <a:xfrm>
            <a:off x="1251245" y="5910590"/>
            <a:ext cx="5967835" cy="261610"/>
            <a:chOff x="1723115" y="2922016"/>
            <a:chExt cx="6073876" cy="440245"/>
          </a:xfrm>
        </p:grpSpPr>
        <p:cxnSp>
          <p:nvCxnSpPr>
            <p:cNvPr id="43" name="Straight Arrow Connector 32"/>
            <p:cNvCxnSpPr/>
            <p:nvPr/>
          </p:nvCxnSpPr>
          <p:spPr>
            <a:xfrm>
              <a:off x="1723115" y="2926616"/>
              <a:ext cx="5793717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35"/>
            <p:cNvSpPr txBox="1"/>
            <p:nvPr/>
          </p:nvSpPr>
          <p:spPr>
            <a:xfrm>
              <a:off x="7116008" y="2922016"/>
              <a:ext cx="680983" cy="440245"/>
            </a:xfrm>
            <a:prstGeom prst="rect">
              <a:avLst/>
            </a:prstGeom>
            <a:noFill/>
          </p:spPr>
          <p:txBody>
            <a:bodyPr wrap="none" bIns="0" rtlCol="0">
              <a:spAutoFit/>
            </a:bodyPr>
            <a:lstStyle/>
            <a:p>
              <a:r>
                <a:rPr lang="en-US" sz="1400" b="1" dirty="0"/>
                <a:t>l</a:t>
              </a:r>
              <a:r>
                <a:rPr lang="en-US" sz="1400" b="1" dirty="0" smtClean="0"/>
                <a:t>og K</a:t>
              </a:r>
              <a:r>
                <a:rPr lang="en-US" sz="1400" b="1" baseline="-25000" dirty="0" smtClean="0"/>
                <a:t>oa</a:t>
              </a:r>
              <a:endParaRPr lang="en-US" sz="1400" b="1" baseline="-25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61674" y="5192660"/>
            <a:ext cx="5656307" cy="405781"/>
            <a:chOff x="1722088" y="4962000"/>
            <a:chExt cx="5841311" cy="405781"/>
          </a:xfrm>
        </p:grpSpPr>
        <p:sp>
          <p:nvSpPr>
            <p:cNvPr id="46" name="Flowchart: Data 45"/>
            <p:cNvSpPr/>
            <p:nvPr/>
          </p:nvSpPr>
          <p:spPr>
            <a:xfrm rot="16200000">
              <a:off x="2341005" y="5112237"/>
              <a:ext cx="308855" cy="114067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Data 46"/>
            <p:cNvSpPr/>
            <p:nvPr/>
          </p:nvSpPr>
          <p:spPr>
            <a:xfrm rot="16200000">
              <a:off x="5846205" y="5112239"/>
              <a:ext cx="308855" cy="114067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Users\Vilma Blekaityte\Desktop\carpe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141" b="-5141"/>
            <a:stretch/>
          </p:blipFill>
          <p:spPr bwMode="auto">
            <a:xfrm flipH="1">
              <a:off x="3695700" y="4962000"/>
              <a:ext cx="375991" cy="39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Vilma Blekaityte\Desktop\carpe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141" b="-5141"/>
            <a:stretch/>
          </p:blipFill>
          <p:spPr bwMode="auto">
            <a:xfrm flipH="1">
              <a:off x="7187408" y="4970762"/>
              <a:ext cx="375991" cy="39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Flowchart: Data 63"/>
            <p:cNvSpPr/>
            <p:nvPr/>
          </p:nvSpPr>
          <p:spPr>
            <a:xfrm rot="16200000">
              <a:off x="4457590" y="5112236"/>
              <a:ext cx="308855" cy="114067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un 64"/>
            <p:cNvSpPr/>
            <p:nvPr/>
          </p:nvSpPr>
          <p:spPr>
            <a:xfrm>
              <a:off x="4580475" y="5092342"/>
              <a:ext cx="56651" cy="46836"/>
            </a:xfrm>
            <a:prstGeom prst="sun">
              <a:avLst>
                <a:gd name="adj" fmla="val 468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Data 65"/>
            <p:cNvSpPr/>
            <p:nvPr/>
          </p:nvSpPr>
          <p:spPr>
            <a:xfrm rot="16200000">
              <a:off x="1624694" y="5112239"/>
              <a:ext cx="308855" cy="114067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un 66"/>
            <p:cNvSpPr/>
            <p:nvPr/>
          </p:nvSpPr>
          <p:spPr>
            <a:xfrm>
              <a:off x="1747579" y="5092345"/>
              <a:ext cx="56651" cy="46836"/>
            </a:xfrm>
            <a:prstGeom prst="sun">
              <a:avLst>
                <a:gd name="adj" fmla="val 468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C:\Users\Vilma Blekaityte\Desktop\Spray C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30995" y="5038355"/>
              <a:ext cx="255107" cy="26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Flowchart: Data 68"/>
            <p:cNvSpPr/>
            <p:nvPr/>
          </p:nvSpPr>
          <p:spPr>
            <a:xfrm>
              <a:off x="5029200" y="5131448"/>
              <a:ext cx="515201" cy="58121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Data 69"/>
            <p:cNvSpPr/>
            <p:nvPr/>
          </p:nvSpPr>
          <p:spPr>
            <a:xfrm>
              <a:off x="2963821" y="5131448"/>
              <a:ext cx="515201" cy="58121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935971"/>
              </p:ext>
            </p:extLst>
          </p:nvPr>
        </p:nvGraphicFramePr>
        <p:xfrm>
          <a:off x="533400" y="3367055"/>
          <a:ext cx="6685680" cy="177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239000" y="3157861"/>
            <a:ext cx="1981200" cy="2176139"/>
            <a:chOff x="6300724" y="3898309"/>
            <a:chExt cx="2183258" cy="2483916"/>
          </a:xfrm>
        </p:grpSpPr>
        <p:sp>
          <p:nvSpPr>
            <p:cNvPr id="29" name="TextBox 28"/>
            <p:cNvSpPr txBox="1"/>
            <p:nvPr/>
          </p:nvSpPr>
          <p:spPr>
            <a:xfrm>
              <a:off x="6300724" y="4186752"/>
              <a:ext cx="2183258" cy="2195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200" b="1" dirty="0" smtClean="0"/>
                <a:t>PT</a:t>
              </a:r>
              <a:r>
                <a:rPr lang="en-US" sz="1200" dirty="0" smtClean="0"/>
                <a:t>-</a:t>
              </a:r>
              <a:r>
                <a:rPr lang="en-US" sz="1200" b="1" dirty="0"/>
                <a:t>p</a:t>
              </a:r>
              <a:r>
                <a:rPr lang="en-US" sz="1200" dirty="0"/>
                <a:t>lastic (</a:t>
              </a:r>
              <a:r>
                <a:rPr lang="en-US" sz="1200" b="1" dirty="0"/>
                <a:t>t</a:t>
              </a:r>
              <a:r>
                <a:rPr lang="en-US" sz="1200" dirty="0"/>
                <a:t>hermal </a:t>
              </a:r>
              <a:r>
                <a:rPr lang="en-US" sz="1200" dirty="0" smtClean="0"/>
                <a:t>exp.)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200" b="1" dirty="0" smtClean="0"/>
                <a:t>PV</a:t>
              </a:r>
              <a:r>
                <a:rPr lang="en-US" sz="1200" dirty="0" smtClean="0"/>
                <a:t>-</a:t>
              </a:r>
              <a:r>
                <a:rPr lang="en-US" sz="1200" b="1" dirty="0" smtClean="0"/>
                <a:t>p</a:t>
              </a:r>
              <a:r>
                <a:rPr lang="en-US" sz="1200" dirty="0" smtClean="0"/>
                <a:t>lastic </a:t>
              </a:r>
              <a:r>
                <a:rPr lang="en-US" sz="1200" b="1" dirty="0" smtClean="0"/>
                <a:t>v</a:t>
              </a:r>
              <a:r>
                <a:rPr lang="en-US" sz="1200" dirty="0" smtClean="0"/>
                <a:t>ertical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200" b="1" dirty="0"/>
                <a:t>PH</a:t>
              </a:r>
              <a:r>
                <a:rPr lang="en-US" sz="1200" dirty="0"/>
                <a:t>-</a:t>
              </a:r>
              <a:r>
                <a:rPr lang="en-US" sz="1200" b="1" dirty="0"/>
                <a:t>p</a:t>
              </a:r>
              <a:r>
                <a:rPr lang="en-US" sz="1200" dirty="0"/>
                <a:t>lastic </a:t>
              </a:r>
              <a:r>
                <a:rPr lang="en-US" sz="1200" b="1" dirty="0"/>
                <a:t>h</a:t>
              </a:r>
              <a:r>
                <a:rPr lang="en-US" sz="1200" dirty="0"/>
                <a:t>orizontal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200" b="1" dirty="0" smtClean="0"/>
                <a:t>C</a:t>
              </a:r>
              <a:r>
                <a:rPr lang="en-US" sz="1200" dirty="0" smtClean="0"/>
                <a:t>-</a:t>
              </a:r>
              <a:r>
                <a:rPr lang="en-US" sz="1200" b="1" dirty="0" smtClean="0"/>
                <a:t>c</a:t>
              </a:r>
              <a:r>
                <a:rPr lang="en-US" sz="1200" dirty="0" smtClean="0"/>
                <a:t>arpet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200" b="1" dirty="0" smtClean="0"/>
                <a:t>S</a:t>
              </a:r>
              <a:r>
                <a:rPr lang="en-US" sz="1200" dirty="0" smtClean="0"/>
                <a:t>-</a:t>
              </a:r>
              <a:r>
                <a:rPr lang="en-US" sz="1200" b="1" dirty="0" smtClean="0"/>
                <a:t>s</a:t>
              </a:r>
              <a:r>
                <a:rPr lang="en-US" sz="1200" dirty="0" smtClean="0"/>
                <a:t>pray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200" dirty="0"/>
                <a:t>*</a:t>
              </a:r>
              <a:r>
                <a:rPr lang="en-US" sz="1200" dirty="0" smtClean="0"/>
                <a:t>concentration in dust normalized by initial source strength (amount of substance in the source)</a:t>
              </a:r>
              <a:endParaRPr lang="en-US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600" y="3989597"/>
              <a:ext cx="152400" cy="12520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71138" y="3898309"/>
              <a:ext cx="554819" cy="31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LODs</a:t>
              </a:r>
              <a:endParaRPr lang="de-CH" sz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-699699" y="2376099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err="1"/>
              <a:t>n</a:t>
            </a:r>
            <a:r>
              <a:rPr lang="de-CH" sz="1200" b="1" dirty="0" err="1" smtClean="0"/>
              <a:t>g</a:t>
            </a:r>
            <a:r>
              <a:rPr lang="de-CH" sz="1200" b="1" dirty="0" smtClean="0"/>
              <a:t>/ m</a:t>
            </a:r>
            <a:r>
              <a:rPr lang="de-CH" sz="1200" b="1" baseline="30000" dirty="0" smtClean="0"/>
              <a:t>3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air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699699" y="4204900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74848" y="911423"/>
            <a:ext cx="116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/>
              <a:t>field </a:t>
            </a:r>
            <a:r>
              <a:rPr lang="en-US" sz="1400" dirty="0" smtClean="0"/>
              <a:t>study</a:t>
            </a:r>
            <a:endParaRPr lang="de-CH" sz="1400" dirty="0"/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455164"/>
              </p:ext>
            </p:extLst>
          </p:nvPr>
        </p:nvGraphicFramePr>
        <p:xfrm>
          <a:off x="574848" y="1631057"/>
          <a:ext cx="7426152" cy="171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23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00008"/>
              </p:ext>
            </p:extLst>
          </p:nvPr>
        </p:nvGraphicFramePr>
        <p:xfrm>
          <a:off x="766467" y="3810000"/>
          <a:ext cx="4643733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9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1321777" y="5771815"/>
            <a:ext cx="3012741" cy="188139"/>
            <a:chOff x="1723115" y="2922016"/>
            <a:chExt cx="6073876" cy="440245"/>
          </a:xfrm>
        </p:grpSpPr>
        <p:cxnSp>
          <p:nvCxnSpPr>
            <p:cNvPr id="14" name="Straight Arrow Connector 32"/>
            <p:cNvCxnSpPr/>
            <p:nvPr/>
          </p:nvCxnSpPr>
          <p:spPr>
            <a:xfrm>
              <a:off x="1723115" y="2926616"/>
              <a:ext cx="5793717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5"/>
            <p:cNvSpPr txBox="1"/>
            <p:nvPr/>
          </p:nvSpPr>
          <p:spPr>
            <a:xfrm>
              <a:off x="7116008" y="2922016"/>
              <a:ext cx="680983" cy="440245"/>
            </a:xfrm>
            <a:prstGeom prst="rect">
              <a:avLst/>
            </a:prstGeom>
            <a:noFill/>
          </p:spPr>
          <p:txBody>
            <a:bodyPr wrap="none" bIns="0" rtlCol="0">
              <a:spAutoFit/>
            </a:bodyPr>
            <a:lstStyle/>
            <a:p>
              <a:r>
                <a:rPr lang="en-US" sz="1400" b="1" dirty="0"/>
                <a:t>l</a:t>
              </a:r>
              <a:r>
                <a:rPr lang="en-US" sz="1400" b="1" dirty="0" smtClean="0"/>
                <a:t>og K</a:t>
              </a:r>
              <a:r>
                <a:rPr lang="en-US" sz="1400" b="1" baseline="-25000" dirty="0" smtClean="0"/>
                <a:t>oa</a:t>
              </a:r>
              <a:endParaRPr lang="en-US" sz="1400" b="1" baseline="-25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1648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2805" y="4926525"/>
            <a:ext cx="3627795" cy="0"/>
          </a:xfrm>
          <a:prstGeom prst="line">
            <a:avLst/>
          </a:prstGeom>
          <a:ln w="1587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72805" y="4387515"/>
            <a:ext cx="3627795" cy="0"/>
          </a:xfrm>
          <a:prstGeom prst="line">
            <a:avLst/>
          </a:prstGeom>
          <a:ln w="1587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216753" y="3898309"/>
            <a:ext cx="2470047" cy="2483916"/>
            <a:chOff x="6216753" y="3898309"/>
            <a:chExt cx="2470047" cy="2483916"/>
          </a:xfrm>
        </p:grpSpPr>
        <p:sp>
          <p:nvSpPr>
            <p:cNvPr id="20" name="TextBox 19"/>
            <p:cNvSpPr txBox="1"/>
            <p:nvPr/>
          </p:nvSpPr>
          <p:spPr>
            <a:xfrm>
              <a:off x="6216753" y="4186752"/>
              <a:ext cx="2470047" cy="2195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/>
                <a:t>PT</a:t>
              </a:r>
              <a:r>
                <a:rPr lang="en-US" sz="1400" dirty="0" smtClean="0"/>
                <a:t>-</a:t>
              </a:r>
              <a:r>
                <a:rPr lang="en-US" sz="1400" b="1" dirty="0"/>
                <a:t>p</a:t>
              </a:r>
              <a:r>
                <a:rPr lang="en-US" sz="1400" dirty="0"/>
                <a:t>lastic (</a:t>
              </a:r>
              <a:r>
                <a:rPr lang="en-US" sz="1400" b="1" dirty="0"/>
                <a:t>t</a:t>
              </a:r>
              <a:r>
                <a:rPr lang="en-US" sz="1400" dirty="0"/>
                <a:t>hermal </a:t>
              </a:r>
              <a:r>
                <a:rPr lang="en-US" sz="1400" dirty="0" smtClean="0"/>
                <a:t>exp.)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/>
                <a:t>PV</a:t>
              </a:r>
              <a:r>
                <a:rPr lang="en-US" sz="1400" dirty="0" smtClean="0"/>
                <a:t>-</a:t>
              </a:r>
              <a:r>
                <a:rPr lang="en-US" sz="1400" b="1" dirty="0" smtClean="0"/>
                <a:t>p</a:t>
              </a:r>
              <a:r>
                <a:rPr lang="en-US" sz="1400" dirty="0" smtClean="0"/>
                <a:t>lastic </a:t>
              </a:r>
              <a:r>
                <a:rPr lang="en-US" sz="1400" b="1" dirty="0" smtClean="0"/>
                <a:t>v</a:t>
              </a:r>
              <a:r>
                <a:rPr lang="en-US" sz="1400" dirty="0" smtClean="0"/>
                <a:t>ertical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/>
                <a:t>PH</a:t>
              </a:r>
              <a:r>
                <a:rPr lang="en-US" sz="1400" dirty="0"/>
                <a:t>-</a:t>
              </a:r>
              <a:r>
                <a:rPr lang="en-US" sz="1400" b="1" dirty="0"/>
                <a:t>p</a:t>
              </a:r>
              <a:r>
                <a:rPr lang="en-US" sz="1400" dirty="0"/>
                <a:t>lastic </a:t>
              </a:r>
              <a:r>
                <a:rPr lang="en-US" sz="1400" b="1" dirty="0"/>
                <a:t>h</a:t>
              </a:r>
              <a:r>
                <a:rPr lang="en-US" sz="1400" dirty="0"/>
                <a:t>orizontal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/>
                <a:t>C</a:t>
              </a:r>
              <a:r>
                <a:rPr lang="en-US" sz="1400" dirty="0" smtClean="0"/>
                <a:t>-</a:t>
              </a:r>
              <a:r>
                <a:rPr lang="en-US" sz="1400" b="1" dirty="0" smtClean="0"/>
                <a:t>c</a:t>
              </a:r>
              <a:r>
                <a:rPr lang="en-US" sz="1400" dirty="0" smtClean="0"/>
                <a:t>arpet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/>
                <a:t>S</a:t>
              </a:r>
              <a:r>
                <a:rPr lang="en-US" sz="1400" dirty="0" smtClean="0"/>
                <a:t>-</a:t>
              </a:r>
              <a:r>
                <a:rPr lang="en-US" sz="1400" b="1" dirty="0" smtClean="0"/>
                <a:t>s</a:t>
              </a:r>
              <a:r>
                <a:rPr lang="en-US" sz="1400" dirty="0" smtClean="0"/>
                <a:t>pray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dirty="0"/>
                <a:t>*</a:t>
              </a:r>
              <a:r>
                <a:rPr lang="en-US" sz="1400" dirty="0" smtClean="0"/>
                <a:t>concentration in dust normalized by initial source strength (amount of substance in the source)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4600" y="3989597"/>
              <a:ext cx="152400" cy="12520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1138" y="3898309"/>
              <a:ext cx="55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LODs</a:t>
              </a:r>
              <a:endParaRPr lang="de-CH" sz="1400" dirty="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Substance </a:t>
            </a:r>
            <a:r>
              <a:rPr lang="en-US" sz="2800" dirty="0" smtClean="0">
                <a:solidFill>
                  <a:schemeClr val="bg1"/>
                </a:solidFill>
              </a:rPr>
              <a:t>distribution </a:t>
            </a:r>
            <a:r>
              <a:rPr lang="en-US" sz="2800" dirty="0">
                <a:solidFill>
                  <a:schemeClr val="bg1"/>
                </a:solidFill>
              </a:rPr>
              <a:t>in the room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31166" y="2376099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775156"/>
              </p:ext>
            </p:extLst>
          </p:nvPr>
        </p:nvGraphicFramePr>
        <p:xfrm>
          <a:off x="766467" y="1359439"/>
          <a:ext cx="3957933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322417"/>
              </p:ext>
            </p:extLst>
          </p:nvPr>
        </p:nvGraphicFramePr>
        <p:xfrm>
          <a:off x="4590448" y="1371600"/>
          <a:ext cx="4114800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-519499" y="4509701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74848" y="911423"/>
            <a:ext cx="3751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field study: e.g. apartment 3; 8 week samples</a:t>
            </a:r>
            <a:endParaRPr lang="de-CH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1524000"/>
            <a:ext cx="749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a</a:t>
            </a:r>
            <a:r>
              <a:rPr lang="en-US" sz="1300" dirty="0" err="1" smtClean="0"/>
              <a:t>vg</a:t>
            </a:r>
            <a:r>
              <a:rPr lang="en-US" sz="1300" dirty="0" smtClean="0"/>
              <a:t> 2.5x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7403899" y="1524000"/>
            <a:ext cx="749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a</a:t>
            </a:r>
            <a:r>
              <a:rPr lang="en-US" sz="1300" dirty="0" err="1" smtClean="0"/>
              <a:t>vg</a:t>
            </a:r>
            <a:r>
              <a:rPr lang="en-US" sz="1300" dirty="0" smtClean="0"/>
              <a:t> 3.5x</a:t>
            </a:r>
            <a:endParaRPr lang="en-US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3962400"/>
            <a:ext cx="749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a</a:t>
            </a:r>
            <a:r>
              <a:rPr lang="en-US" sz="1300" dirty="0" err="1" smtClean="0"/>
              <a:t>vg</a:t>
            </a:r>
            <a:r>
              <a:rPr lang="en-US" sz="1300" dirty="0" smtClean="0"/>
              <a:t> 2.5x</a:t>
            </a:r>
            <a:endParaRPr lang="en-US" sz="1300" dirty="0"/>
          </a:p>
        </p:txBody>
      </p:sp>
      <p:sp>
        <p:nvSpPr>
          <p:cNvPr id="34" name="TextBox 33"/>
          <p:cNvSpPr txBox="1"/>
          <p:nvPr/>
        </p:nvSpPr>
        <p:spPr>
          <a:xfrm>
            <a:off x="4876800" y="4267200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avg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17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5902941" y="5443081"/>
            <a:ext cx="1984247" cy="224442"/>
            <a:chOff x="1600200" y="3276600"/>
            <a:chExt cx="4495800" cy="849250"/>
          </a:xfrm>
          <a:solidFill>
            <a:schemeClr val="bg1">
              <a:lumMod val="65000"/>
            </a:schemeClr>
          </a:solidFill>
        </p:grpSpPr>
        <p:sp>
          <p:nvSpPr>
            <p:cNvPr id="91" name="Flowchart: Data 90"/>
            <p:cNvSpPr/>
            <p:nvPr/>
          </p:nvSpPr>
          <p:spPr>
            <a:xfrm>
              <a:off x="1600200" y="3276600"/>
              <a:ext cx="4495800" cy="672341"/>
            </a:xfrm>
            <a:prstGeom prst="flowChartInputOut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00200" y="3948941"/>
              <a:ext cx="3581399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96000" y="3276600"/>
              <a:ext cx="0" cy="152401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5194301" y="3429001"/>
              <a:ext cx="901699" cy="696849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Direct transfer increases the concentration in dust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54900" y="4900430"/>
            <a:ext cx="2178924" cy="890767"/>
            <a:chOff x="3131053" y="3446644"/>
            <a:chExt cx="1956605" cy="608200"/>
          </a:xfrm>
        </p:grpSpPr>
        <p:sp>
          <p:nvSpPr>
            <p:cNvPr id="34" name="Cloud 33"/>
            <p:cNvSpPr/>
            <p:nvPr/>
          </p:nvSpPr>
          <p:spPr>
            <a:xfrm>
              <a:off x="3717359" y="3446644"/>
              <a:ext cx="975022" cy="401779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1053" y="3775047"/>
              <a:ext cx="1135504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SOURCE - PH</a:t>
              </a:r>
              <a:endParaRPr lang="de-CH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39515" y="3561943"/>
              <a:ext cx="1648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Dust on the product</a:t>
              </a:r>
              <a:endParaRPr lang="de-CH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14424" y="4713593"/>
            <a:ext cx="2057400" cy="928976"/>
            <a:chOff x="6172200" y="899824"/>
            <a:chExt cx="2057400" cy="928976"/>
          </a:xfrm>
        </p:grpSpPr>
        <p:grpSp>
          <p:nvGrpSpPr>
            <p:cNvPr id="80" name="Group 79"/>
            <p:cNvGrpSpPr/>
            <p:nvPr/>
          </p:nvGrpSpPr>
          <p:grpSpPr>
            <a:xfrm rot="16200000">
              <a:off x="6121081" y="1322583"/>
              <a:ext cx="717552" cy="245711"/>
              <a:chOff x="1600200" y="3276598"/>
              <a:chExt cx="4495800" cy="849252"/>
            </a:xfrm>
            <a:solidFill>
              <a:schemeClr val="bg1">
                <a:lumMod val="50000"/>
              </a:schemeClr>
            </a:solidFill>
          </p:grpSpPr>
          <p:sp>
            <p:nvSpPr>
              <p:cNvPr id="81" name="Flowchart: Data 80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urved Down Arrow 1"/>
            <p:cNvSpPr/>
            <p:nvPr/>
          </p:nvSpPr>
          <p:spPr>
            <a:xfrm>
              <a:off x="6399600" y="899824"/>
              <a:ext cx="1449000" cy="452213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 rot="16200000">
              <a:off x="5936280" y="1347168"/>
              <a:ext cx="717552" cy="245711"/>
              <a:chOff x="1600200" y="3276598"/>
              <a:chExt cx="4495800" cy="849252"/>
            </a:xfrm>
            <a:solidFill>
              <a:schemeClr val="bg1">
                <a:lumMod val="50000"/>
              </a:schemeClr>
            </a:solidFill>
          </p:grpSpPr>
          <p:sp>
            <p:nvSpPr>
              <p:cNvPr id="86" name="Flowchart: Data 85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Down Arrow 4"/>
            <p:cNvSpPr/>
            <p:nvPr/>
          </p:nvSpPr>
          <p:spPr>
            <a:xfrm rot="10800000">
              <a:off x="8001000" y="1472386"/>
              <a:ext cx="228600" cy="2802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0" name="Textfeld 1"/>
          <p:cNvSpPr txBox="1"/>
          <p:nvPr/>
        </p:nvSpPr>
        <p:spPr>
          <a:xfrm>
            <a:off x="485084" y="1676400"/>
            <a:ext cx="4772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err="1" smtClean="0"/>
              <a:t>less</a:t>
            </a:r>
            <a:r>
              <a:rPr lang="de-CH" sz="2000" dirty="0" smtClean="0"/>
              <a:t> volatile </a:t>
            </a:r>
            <a:r>
              <a:rPr lang="de-CH" sz="2000" dirty="0" err="1" smtClean="0"/>
              <a:t>substances</a:t>
            </a:r>
            <a:endParaRPr lang="de-CH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3962402" y="3914001"/>
            <a:ext cx="88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Apartment</a:t>
            </a:r>
            <a:endParaRPr lang="de-CH" sz="12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6002500" y="2355390"/>
            <a:ext cx="553361" cy="83010"/>
            <a:chOff x="1600200" y="3276600"/>
            <a:chExt cx="4495800" cy="849250"/>
          </a:xfrm>
          <a:solidFill>
            <a:schemeClr val="bg1"/>
          </a:solidFill>
        </p:grpSpPr>
        <p:sp>
          <p:nvSpPr>
            <p:cNvPr id="63" name="Flowchart: Data 62"/>
            <p:cNvSpPr/>
            <p:nvPr/>
          </p:nvSpPr>
          <p:spPr>
            <a:xfrm>
              <a:off x="1600200" y="3276600"/>
              <a:ext cx="4495800" cy="672340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 rot="16200000">
            <a:off x="1323920" y="2392626"/>
            <a:ext cx="304948" cy="91697"/>
            <a:chOff x="1600200" y="3276598"/>
            <a:chExt cx="4495800" cy="849252"/>
          </a:xfrm>
          <a:solidFill>
            <a:schemeClr val="bg1"/>
          </a:solidFill>
        </p:grpSpPr>
        <p:sp>
          <p:nvSpPr>
            <p:cNvPr id="100" name="Flowchart: Data 99"/>
            <p:cNvSpPr/>
            <p:nvPr/>
          </p:nvSpPr>
          <p:spPr>
            <a:xfrm>
              <a:off x="1600200" y="3276598"/>
              <a:ext cx="4495800" cy="672342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3747254" y="2268448"/>
            <a:ext cx="102338" cy="322352"/>
            <a:chOff x="4114800" y="2432179"/>
            <a:chExt cx="739815" cy="1648758"/>
          </a:xfrm>
        </p:grpSpPr>
        <p:sp>
          <p:nvSpPr>
            <p:cNvPr id="105" name="Flowchart: Data 104"/>
            <p:cNvSpPr/>
            <p:nvPr/>
          </p:nvSpPr>
          <p:spPr>
            <a:xfrm rot="16200000">
              <a:off x="3583272" y="2963707"/>
              <a:ext cx="1648758" cy="585701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16200000">
              <a:off x="4116036" y="3351985"/>
              <a:ext cx="1313417" cy="144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16200000">
              <a:off x="4194181" y="2369192"/>
              <a:ext cx="0" cy="146037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V="1">
              <a:off x="4385747" y="2297804"/>
              <a:ext cx="330683" cy="607052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Sun 108"/>
            <p:cNvSpPr/>
            <p:nvPr/>
          </p:nvSpPr>
          <p:spPr>
            <a:xfrm>
              <a:off x="4156903" y="2692900"/>
              <a:ext cx="468472" cy="366063"/>
            </a:xfrm>
            <a:prstGeom prst="sun">
              <a:avLst>
                <a:gd name="adj" fmla="val 468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0" name="Diagramm 7"/>
          <p:cNvGraphicFramePr>
            <a:graphicFrameLocks/>
          </p:cNvGraphicFramePr>
          <p:nvPr>
            <p:extLst/>
          </p:nvPr>
        </p:nvGraphicFramePr>
        <p:xfrm>
          <a:off x="3307033" y="2182420"/>
          <a:ext cx="2368425" cy="186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" name="TextBox 110"/>
          <p:cNvSpPr txBox="1"/>
          <p:nvPr/>
        </p:nvSpPr>
        <p:spPr>
          <a:xfrm rot="16200000">
            <a:off x="-454966" y="2985701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935000" y="2182421"/>
            <a:ext cx="7751800" cy="1864740"/>
            <a:chOff x="1087400" y="2182421"/>
            <a:chExt cx="7751800" cy="1864740"/>
          </a:xfrm>
        </p:grpSpPr>
        <p:grpSp>
          <p:nvGrpSpPr>
            <p:cNvPr id="113" name="Group 112"/>
            <p:cNvGrpSpPr/>
            <p:nvPr/>
          </p:nvGrpSpPr>
          <p:grpSpPr>
            <a:xfrm>
              <a:off x="1432214" y="2182421"/>
              <a:ext cx="7406986" cy="1864740"/>
              <a:chOff x="1298056" y="2114782"/>
              <a:chExt cx="7406986" cy="1695218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298056" y="2114782"/>
                <a:ext cx="7406986" cy="1695218"/>
                <a:chOff x="1356014" y="2028457"/>
                <a:chExt cx="7406986" cy="1695218"/>
              </a:xfrm>
            </p:grpSpPr>
            <p:graphicFrame>
              <p:nvGraphicFramePr>
                <p:cNvPr id="124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5803594" y="2028457"/>
                <a:ext cx="2959406" cy="169521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125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1356014" y="2028457"/>
                <a:ext cx="1942961" cy="169521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grpSp>
            <p:nvGrpSpPr>
              <p:cNvPr id="120" name="Group 119"/>
              <p:cNvGrpSpPr/>
              <p:nvPr/>
            </p:nvGrpSpPr>
            <p:grpSpPr>
              <a:xfrm>
                <a:off x="1313642" y="2590800"/>
                <a:ext cx="6699290" cy="510820"/>
                <a:chOff x="1466042" y="3056469"/>
                <a:chExt cx="6699290" cy="51082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66042" y="3567288"/>
                  <a:ext cx="4347736" cy="1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813778" y="3056469"/>
                  <a:ext cx="2351554" cy="0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5813778" y="3071070"/>
                  <a:ext cx="0" cy="496218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" name="Group 113"/>
            <p:cNvGrpSpPr/>
            <p:nvPr/>
          </p:nvGrpSpPr>
          <p:grpSpPr>
            <a:xfrm>
              <a:off x="1087400" y="2514600"/>
              <a:ext cx="380492" cy="1295400"/>
              <a:chOff x="1087400" y="2514600"/>
              <a:chExt cx="380492" cy="1295400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090924" y="354839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endParaRPr lang="de-CH" sz="11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090846" y="2860656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4</a:t>
                </a:r>
                <a:endParaRPr lang="de-CH" sz="1100" baseline="30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087400" y="25146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/>
                  <a:t>6</a:t>
                </a:r>
                <a:endParaRPr lang="de-CH" sz="1100" baseline="30000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090866" y="324359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2</a:t>
                </a:r>
                <a:endParaRPr lang="de-CH" sz="1100" baseline="30000" dirty="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574848" y="911423"/>
            <a:ext cx="116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/>
              <a:t>field </a:t>
            </a:r>
            <a:r>
              <a:rPr lang="en-US" sz="1400" dirty="0" smtClean="0"/>
              <a:t>study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1935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Direct transfer increases the concentration in dust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feld 1"/>
          <p:cNvSpPr txBox="1"/>
          <p:nvPr/>
        </p:nvSpPr>
        <p:spPr>
          <a:xfrm>
            <a:off x="485084" y="1676400"/>
            <a:ext cx="4772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err="1" smtClean="0"/>
              <a:t>less</a:t>
            </a:r>
            <a:r>
              <a:rPr lang="de-CH" sz="2000" dirty="0" smtClean="0"/>
              <a:t> volatile </a:t>
            </a:r>
            <a:r>
              <a:rPr lang="de-CH" sz="2000" dirty="0" err="1" smtClean="0"/>
              <a:t>substances</a:t>
            </a:r>
            <a:endParaRPr lang="de-CH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560717" y="1086663"/>
            <a:ext cx="2430883" cy="890768"/>
            <a:chOff x="6560717" y="1086663"/>
            <a:chExt cx="2430883" cy="890768"/>
          </a:xfrm>
        </p:grpSpPr>
        <p:grpSp>
          <p:nvGrpSpPr>
            <p:cNvPr id="90" name="Group 89"/>
            <p:cNvGrpSpPr/>
            <p:nvPr/>
          </p:nvGrpSpPr>
          <p:grpSpPr>
            <a:xfrm>
              <a:off x="6560717" y="1629312"/>
              <a:ext cx="1984247" cy="224442"/>
              <a:chOff x="1600200" y="3276600"/>
              <a:chExt cx="4495800" cy="849250"/>
            </a:xfrm>
            <a:solidFill>
              <a:schemeClr val="bg1">
                <a:lumMod val="65000"/>
              </a:schemeClr>
            </a:solidFill>
          </p:grpSpPr>
          <p:sp>
            <p:nvSpPr>
              <p:cNvPr id="91" name="Flowchart: Data 90"/>
              <p:cNvSpPr/>
              <p:nvPr/>
            </p:nvSpPr>
            <p:spPr>
              <a:xfrm>
                <a:off x="1600200" y="3276600"/>
                <a:ext cx="4495800" cy="672340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812676" y="1086663"/>
              <a:ext cx="2178924" cy="890768"/>
              <a:chOff x="3131053" y="3446642"/>
              <a:chExt cx="1956605" cy="608200"/>
            </a:xfrm>
          </p:grpSpPr>
          <p:sp>
            <p:nvSpPr>
              <p:cNvPr id="34" name="Cloud 33"/>
              <p:cNvSpPr/>
              <p:nvPr/>
            </p:nvSpPr>
            <p:spPr>
              <a:xfrm>
                <a:off x="3717359" y="3446642"/>
                <a:ext cx="975022" cy="401779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131053" y="3775045"/>
                <a:ext cx="1135504" cy="279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SOURCE - PH</a:t>
                </a:r>
                <a:endParaRPr lang="de-CH" sz="14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39515" y="3561943"/>
                <a:ext cx="16481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Dust on the product</a:t>
                </a:r>
                <a:endParaRPr lang="de-CH" sz="1400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3962402" y="3914001"/>
            <a:ext cx="88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Apartment</a:t>
            </a:r>
            <a:endParaRPr lang="de-CH" sz="12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6002500" y="2355390"/>
            <a:ext cx="553361" cy="83010"/>
            <a:chOff x="1600200" y="3276600"/>
            <a:chExt cx="4495800" cy="849250"/>
          </a:xfrm>
          <a:solidFill>
            <a:schemeClr val="bg1"/>
          </a:solidFill>
        </p:grpSpPr>
        <p:sp>
          <p:nvSpPr>
            <p:cNvPr id="65" name="Flowchart: Data 64"/>
            <p:cNvSpPr/>
            <p:nvPr/>
          </p:nvSpPr>
          <p:spPr>
            <a:xfrm>
              <a:off x="1600200" y="3276600"/>
              <a:ext cx="4495800" cy="672340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16200000">
            <a:off x="1323920" y="2392626"/>
            <a:ext cx="304948" cy="91697"/>
            <a:chOff x="1600200" y="3276598"/>
            <a:chExt cx="4495800" cy="849252"/>
          </a:xfrm>
          <a:solidFill>
            <a:schemeClr val="bg1"/>
          </a:solidFill>
        </p:grpSpPr>
        <p:sp>
          <p:nvSpPr>
            <p:cNvPr id="70" name="Flowchart: Data 69"/>
            <p:cNvSpPr/>
            <p:nvPr/>
          </p:nvSpPr>
          <p:spPr>
            <a:xfrm>
              <a:off x="1600200" y="3276598"/>
              <a:ext cx="4495800" cy="672342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747254" y="2268448"/>
            <a:ext cx="102338" cy="322352"/>
            <a:chOff x="4114800" y="2432179"/>
            <a:chExt cx="739815" cy="1648758"/>
          </a:xfrm>
        </p:grpSpPr>
        <p:sp>
          <p:nvSpPr>
            <p:cNvPr id="75" name="Flowchart: Data 74"/>
            <p:cNvSpPr/>
            <p:nvPr/>
          </p:nvSpPr>
          <p:spPr>
            <a:xfrm rot="16200000">
              <a:off x="3583272" y="2963707"/>
              <a:ext cx="1648758" cy="585701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4116036" y="3351985"/>
              <a:ext cx="1313417" cy="144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6200000">
              <a:off x="4194181" y="2369192"/>
              <a:ext cx="0" cy="146037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V="1">
              <a:off x="4385747" y="2297804"/>
              <a:ext cx="330683" cy="607052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un 78"/>
            <p:cNvSpPr/>
            <p:nvPr/>
          </p:nvSpPr>
          <p:spPr>
            <a:xfrm>
              <a:off x="4156903" y="2692900"/>
              <a:ext cx="468472" cy="366063"/>
            </a:xfrm>
            <a:prstGeom prst="sun">
              <a:avLst>
                <a:gd name="adj" fmla="val 468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2200" y="899824"/>
            <a:ext cx="2057400" cy="928976"/>
            <a:chOff x="6172200" y="899824"/>
            <a:chExt cx="2057400" cy="928976"/>
          </a:xfrm>
        </p:grpSpPr>
        <p:grpSp>
          <p:nvGrpSpPr>
            <p:cNvPr id="80" name="Group 79"/>
            <p:cNvGrpSpPr/>
            <p:nvPr/>
          </p:nvGrpSpPr>
          <p:grpSpPr>
            <a:xfrm rot="16200000">
              <a:off x="6121081" y="1322583"/>
              <a:ext cx="717552" cy="245711"/>
              <a:chOff x="1600200" y="3276598"/>
              <a:chExt cx="4495800" cy="849252"/>
            </a:xfrm>
            <a:solidFill>
              <a:schemeClr val="bg1">
                <a:lumMod val="50000"/>
              </a:schemeClr>
            </a:solidFill>
          </p:grpSpPr>
          <p:sp>
            <p:nvSpPr>
              <p:cNvPr id="81" name="Flowchart: Data 80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urved Down Arrow 1"/>
            <p:cNvSpPr/>
            <p:nvPr/>
          </p:nvSpPr>
          <p:spPr>
            <a:xfrm>
              <a:off x="6399600" y="899824"/>
              <a:ext cx="1449000" cy="452213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 rot="16200000">
              <a:off x="5936280" y="1347168"/>
              <a:ext cx="717552" cy="245711"/>
              <a:chOff x="1600200" y="3276598"/>
              <a:chExt cx="4495800" cy="849252"/>
            </a:xfrm>
            <a:solidFill>
              <a:schemeClr val="bg1">
                <a:lumMod val="50000"/>
              </a:schemeClr>
            </a:solidFill>
          </p:grpSpPr>
          <p:sp>
            <p:nvSpPr>
              <p:cNvPr id="86" name="Flowchart: Data 85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Down Arrow 4"/>
            <p:cNvSpPr/>
            <p:nvPr/>
          </p:nvSpPr>
          <p:spPr>
            <a:xfrm rot="10800000">
              <a:off x="8001000" y="1472386"/>
              <a:ext cx="228600" cy="2802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aphicFrame>
        <p:nvGraphicFramePr>
          <p:cNvPr id="95" name="Diagramm 7"/>
          <p:cNvGraphicFramePr>
            <a:graphicFrameLocks/>
          </p:cNvGraphicFramePr>
          <p:nvPr>
            <p:extLst/>
          </p:nvPr>
        </p:nvGraphicFramePr>
        <p:xfrm>
          <a:off x="3307033" y="2182420"/>
          <a:ext cx="2368425" cy="186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" name="TextBox 116"/>
          <p:cNvSpPr txBox="1"/>
          <p:nvPr/>
        </p:nvSpPr>
        <p:spPr>
          <a:xfrm rot="16200000">
            <a:off x="-454966" y="2985701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-443299" y="5347900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5000" y="2182421"/>
            <a:ext cx="7751800" cy="1864740"/>
            <a:chOff x="1087400" y="2182421"/>
            <a:chExt cx="7751800" cy="1864740"/>
          </a:xfrm>
        </p:grpSpPr>
        <p:grpSp>
          <p:nvGrpSpPr>
            <p:cNvPr id="30" name="Group 29"/>
            <p:cNvGrpSpPr/>
            <p:nvPr/>
          </p:nvGrpSpPr>
          <p:grpSpPr>
            <a:xfrm>
              <a:off x="1432214" y="2182421"/>
              <a:ext cx="7406986" cy="1864740"/>
              <a:chOff x="1298056" y="2114782"/>
              <a:chExt cx="7406986" cy="169521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298056" y="2114782"/>
                <a:ext cx="7406986" cy="1695218"/>
                <a:chOff x="1356014" y="2028457"/>
                <a:chExt cx="7406986" cy="1695218"/>
              </a:xfrm>
            </p:grpSpPr>
            <p:graphicFrame>
              <p:nvGraphicFramePr>
                <p:cNvPr id="13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5803594" y="2028457"/>
                <a:ext cx="2959406" cy="169521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14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1356014" y="2028457"/>
                <a:ext cx="1942961" cy="169521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grpSp>
            <p:nvGrpSpPr>
              <p:cNvPr id="22" name="Group 21"/>
              <p:cNvGrpSpPr/>
              <p:nvPr/>
            </p:nvGrpSpPr>
            <p:grpSpPr>
              <a:xfrm>
                <a:off x="1313642" y="2590800"/>
                <a:ext cx="6699290" cy="510820"/>
                <a:chOff x="1466042" y="3056469"/>
                <a:chExt cx="6699290" cy="51082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66042" y="3567288"/>
                  <a:ext cx="4347736" cy="1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13778" y="3056469"/>
                  <a:ext cx="2351554" cy="0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813778" y="3071070"/>
                  <a:ext cx="0" cy="496218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1087400" y="2514600"/>
              <a:ext cx="380492" cy="1295400"/>
              <a:chOff x="1087400" y="2514600"/>
              <a:chExt cx="380492" cy="12954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90924" y="354839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endParaRPr lang="de-CH" sz="11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090846" y="2860656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4</a:t>
                </a:r>
                <a:endParaRPr lang="de-CH" sz="1100" baseline="300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087400" y="25146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/>
                  <a:t>6</a:t>
                </a:r>
                <a:endParaRPr lang="de-CH" sz="1100" baseline="300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090866" y="324359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2</a:t>
                </a:r>
                <a:endParaRPr lang="de-CH" sz="1100" baseline="300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30665" y="4182803"/>
            <a:ext cx="8256135" cy="2370397"/>
            <a:chOff x="583065" y="4182803"/>
            <a:chExt cx="8256135" cy="2370397"/>
          </a:xfrm>
        </p:grpSpPr>
        <p:grpSp>
          <p:nvGrpSpPr>
            <p:cNvPr id="119" name="Group 118"/>
            <p:cNvGrpSpPr/>
            <p:nvPr/>
          </p:nvGrpSpPr>
          <p:grpSpPr>
            <a:xfrm>
              <a:off x="583065" y="4182803"/>
              <a:ext cx="8256135" cy="2370397"/>
              <a:chOff x="583065" y="4182803"/>
              <a:chExt cx="8256135" cy="2370397"/>
            </a:xfrm>
          </p:grpSpPr>
          <p:sp>
            <p:nvSpPr>
              <p:cNvPr id="18" name="Textfeld 3"/>
              <p:cNvSpPr txBox="1"/>
              <p:nvPr/>
            </p:nvSpPr>
            <p:spPr>
              <a:xfrm>
                <a:off x="583065" y="4182803"/>
                <a:ext cx="3513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CH" sz="2000" dirty="0" err="1" smtClean="0"/>
                  <a:t>more</a:t>
                </a:r>
                <a:r>
                  <a:rPr lang="de-CH" sz="2000" dirty="0" smtClean="0"/>
                  <a:t> volatile </a:t>
                </a:r>
                <a:r>
                  <a:rPr lang="de-CH" sz="2000" dirty="0" err="1" smtClean="0"/>
                  <a:t>substances</a:t>
                </a:r>
                <a:endParaRPr lang="de-CH" sz="2000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428879" y="4661131"/>
                <a:ext cx="7410321" cy="1695219"/>
                <a:chOff x="1276479" y="4661131"/>
                <a:chExt cx="7410321" cy="1695219"/>
              </a:xfrm>
            </p:grpSpPr>
            <p:graphicFrame>
              <p:nvGraphicFramePr>
                <p:cNvPr id="19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3312548" y="4661132"/>
                <a:ext cx="2362909" cy="169521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aphicFrame>
              <p:nvGraphicFramePr>
                <p:cNvPr id="20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1276479" y="4661131"/>
                <a:ext cx="1964538" cy="169521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graphicFrame>
              <p:nvGraphicFramePr>
                <p:cNvPr id="21" name="Diagramm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5745636" y="4661132"/>
                <a:ext cx="2941164" cy="169521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grpSp>
              <p:nvGrpSpPr>
                <p:cNvPr id="26" name="Group 25"/>
                <p:cNvGrpSpPr/>
                <p:nvPr/>
              </p:nvGrpSpPr>
              <p:grpSpPr>
                <a:xfrm>
                  <a:off x="1295400" y="5159019"/>
                  <a:ext cx="6717532" cy="510821"/>
                  <a:chOff x="1447800" y="3056469"/>
                  <a:chExt cx="6717532" cy="510821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447800" y="3567288"/>
                    <a:ext cx="4365978" cy="2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5813778" y="3056469"/>
                    <a:ext cx="2351554" cy="0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5813778" y="3071070"/>
                    <a:ext cx="0" cy="496218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9" name="TextBox 38"/>
              <p:cNvSpPr txBox="1"/>
              <p:nvPr/>
            </p:nvSpPr>
            <p:spPr>
              <a:xfrm>
                <a:off x="4114800" y="6276201"/>
                <a:ext cx="8805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Apartment</a:t>
                </a:r>
                <a:endParaRPr lang="de-CH" sz="1200" b="1" dirty="0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6172155" y="4811342"/>
                <a:ext cx="553361" cy="83010"/>
                <a:chOff x="1600200" y="3276600"/>
                <a:chExt cx="4495800" cy="849250"/>
              </a:xfrm>
              <a:solidFill>
                <a:schemeClr val="bg1"/>
              </a:solidFill>
            </p:grpSpPr>
            <p:sp>
              <p:nvSpPr>
                <p:cNvPr id="102" name="Flowchart: Data 101"/>
                <p:cNvSpPr/>
                <p:nvPr/>
              </p:nvSpPr>
              <p:spPr>
                <a:xfrm>
                  <a:off x="1600200" y="3276600"/>
                  <a:ext cx="4495800" cy="672340"/>
                </a:xfrm>
                <a:prstGeom prst="flowChartInputOutpu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1600200" y="3948940"/>
                  <a:ext cx="3581400" cy="16586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096000" y="3276600"/>
                  <a:ext cx="0" cy="152400"/>
                </a:xfrm>
                <a:prstGeom prst="line">
                  <a:avLst/>
                </a:prstGeom>
                <a:grpFill/>
                <a:ln w="444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5194300" y="3429000"/>
                  <a:ext cx="901700" cy="696850"/>
                </a:xfrm>
                <a:prstGeom prst="line">
                  <a:avLst/>
                </a:prstGeom>
                <a:grpFill/>
                <a:ln w="444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 rot="16200000">
                <a:off x="1493575" y="4882606"/>
                <a:ext cx="304948" cy="91697"/>
                <a:chOff x="1600200" y="3276598"/>
                <a:chExt cx="4495800" cy="849252"/>
              </a:xfrm>
              <a:solidFill>
                <a:schemeClr val="bg1"/>
              </a:solidFill>
            </p:grpSpPr>
            <p:sp>
              <p:nvSpPr>
                <p:cNvPr id="107" name="Flowchart: Data 106"/>
                <p:cNvSpPr/>
                <p:nvPr/>
              </p:nvSpPr>
              <p:spPr>
                <a:xfrm>
                  <a:off x="1600200" y="3276598"/>
                  <a:ext cx="4495800" cy="672342"/>
                </a:xfrm>
                <a:prstGeom prst="flowChartInputOutpu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600200" y="3948940"/>
                  <a:ext cx="3581400" cy="16586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096000" y="3276600"/>
                  <a:ext cx="0" cy="152400"/>
                </a:xfrm>
                <a:prstGeom prst="line">
                  <a:avLst/>
                </a:prstGeom>
                <a:grpFill/>
                <a:ln w="444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5194300" y="3429000"/>
                  <a:ext cx="901700" cy="696850"/>
                </a:xfrm>
                <a:prstGeom prst="line">
                  <a:avLst/>
                </a:prstGeom>
                <a:grpFill/>
                <a:ln w="444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3916909" y="4724400"/>
                <a:ext cx="102338" cy="322352"/>
                <a:chOff x="4114800" y="2432179"/>
                <a:chExt cx="739815" cy="1648758"/>
              </a:xfrm>
            </p:grpSpPr>
            <p:sp>
              <p:nvSpPr>
                <p:cNvPr id="112" name="Flowchart: Data 111"/>
                <p:cNvSpPr/>
                <p:nvPr/>
              </p:nvSpPr>
              <p:spPr>
                <a:xfrm rot="16200000">
                  <a:off x="3583272" y="2963707"/>
                  <a:ext cx="1648758" cy="585701"/>
                </a:xfrm>
                <a:prstGeom prst="flowChartInputOutpu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 rot="16200000">
                  <a:off x="4116036" y="3351985"/>
                  <a:ext cx="1313417" cy="1444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4194181" y="2369192"/>
                  <a:ext cx="0" cy="146037"/>
                </a:xfrm>
                <a:prstGeom prst="line">
                  <a:avLst/>
                </a:prstGeom>
                <a:solidFill>
                  <a:schemeClr val="bg1"/>
                </a:solidFill>
                <a:ln w="444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V="1">
                  <a:off x="4385747" y="2297804"/>
                  <a:ext cx="330683" cy="607052"/>
                </a:xfrm>
                <a:prstGeom prst="line">
                  <a:avLst/>
                </a:prstGeom>
                <a:solidFill>
                  <a:schemeClr val="bg1"/>
                </a:solidFill>
                <a:ln w="444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Sun 115"/>
                <p:cNvSpPr/>
                <p:nvPr/>
              </p:nvSpPr>
              <p:spPr>
                <a:xfrm>
                  <a:off x="4156903" y="2692900"/>
                  <a:ext cx="468472" cy="366063"/>
                </a:xfrm>
                <a:prstGeom prst="sun">
                  <a:avLst>
                    <a:gd name="adj" fmla="val 46875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078716" y="4954934"/>
              <a:ext cx="385202" cy="1174076"/>
              <a:chOff x="1078716" y="4954934"/>
              <a:chExt cx="385202" cy="1174076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1086950" y="586740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endParaRPr lang="de-CH" sz="11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86872" y="52578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4</a:t>
                </a:r>
                <a:endParaRPr lang="de-CH" sz="1100" baseline="300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078716" y="4954934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/>
                  <a:t>6</a:t>
                </a:r>
                <a:endParaRPr lang="de-CH" sz="1100" baseline="300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086892" y="55626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2</a:t>
                </a:r>
                <a:endParaRPr lang="de-CH" sz="1100" baseline="30000" dirty="0"/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574848" y="911423"/>
            <a:ext cx="116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/>
              <a:t>field </a:t>
            </a:r>
            <a:r>
              <a:rPr lang="en-US" sz="1400" dirty="0" smtClean="0"/>
              <a:t>study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900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Direct transfer increases the concentration in dust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feld 1"/>
          <p:cNvSpPr txBox="1"/>
          <p:nvPr/>
        </p:nvSpPr>
        <p:spPr>
          <a:xfrm>
            <a:off x="485084" y="1676400"/>
            <a:ext cx="4772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err="1" smtClean="0"/>
              <a:t>less</a:t>
            </a:r>
            <a:r>
              <a:rPr lang="de-CH" sz="2000" dirty="0" smtClean="0"/>
              <a:t> volatile </a:t>
            </a:r>
            <a:r>
              <a:rPr lang="de-CH" sz="2000" dirty="0" err="1" smtClean="0"/>
              <a:t>substances</a:t>
            </a:r>
            <a:endParaRPr lang="de-CH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560717" y="1086663"/>
            <a:ext cx="2430883" cy="890768"/>
            <a:chOff x="6560717" y="1086663"/>
            <a:chExt cx="2430883" cy="890768"/>
          </a:xfrm>
        </p:grpSpPr>
        <p:grpSp>
          <p:nvGrpSpPr>
            <p:cNvPr id="90" name="Group 89"/>
            <p:cNvGrpSpPr/>
            <p:nvPr/>
          </p:nvGrpSpPr>
          <p:grpSpPr>
            <a:xfrm>
              <a:off x="6560717" y="1629312"/>
              <a:ext cx="1984247" cy="224442"/>
              <a:chOff x="1600200" y="3276600"/>
              <a:chExt cx="4495800" cy="849250"/>
            </a:xfrm>
            <a:solidFill>
              <a:schemeClr val="bg1">
                <a:lumMod val="65000"/>
              </a:schemeClr>
            </a:solidFill>
          </p:grpSpPr>
          <p:sp>
            <p:nvSpPr>
              <p:cNvPr id="91" name="Flowchart: Data 90"/>
              <p:cNvSpPr/>
              <p:nvPr/>
            </p:nvSpPr>
            <p:spPr>
              <a:xfrm>
                <a:off x="1600200" y="3276600"/>
                <a:ext cx="4495800" cy="672340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812676" y="1086663"/>
              <a:ext cx="2178924" cy="890768"/>
              <a:chOff x="3131053" y="3446642"/>
              <a:chExt cx="1956605" cy="608200"/>
            </a:xfrm>
          </p:grpSpPr>
          <p:sp>
            <p:nvSpPr>
              <p:cNvPr id="34" name="Cloud 33"/>
              <p:cNvSpPr/>
              <p:nvPr/>
            </p:nvSpPr>
            <p:spPr>
              <a:xfrm>
                <a:off x="3717359" y="3446642"/>
                <a:ext cx="975022" cy="401779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131053" y="3775045"/>
                <a:ext cx="1135504" cy="279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SOURCE - PH</a:t>
                </a:r>
                <a:endParaRPr lang="de-CH" sz="14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39515" y="3561943"/>
                <a:ext cx="16481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Dust on the product</a:t>
                </a:r>
                <a:endParaRPr lang="de-CH" sz="1400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3962402" y="3914001"/>
            <a:ext cx="88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Apartment</a:t>
            </a:r>
            <a:endParaRPr lang="de-CH" sz="12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6002500" y="2355390"/>
            <a:ext cx="553361" cy="83010"/>
            <a:chOff x="1600200" y="3276600"/>
            <a:chExt cx="4495800" cy="849250"/>
          </a:xfrm>
          <a:solidFill>
            <a:schemeClr val="bg1"/>
          </a:solidFill>
        </p:grpSpPr>
        <p:sp>
          <p:nvSpPr>
            <p:cNvPr id="65" name="Flowchart: Data 64"/>
            <p:cNvSpPr/>
            <p:nvPr/>
          </p:nvSpPr>
          <p:spPr>
            <a:xfrm>
              <a:off x="1600200" y="3276600"/>
              <a:ext cx="4495800" cy="672340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16200000">
            <a:off x="1323920" y="2392626"/>
            <a:ext cx="304948" cy="91697"/>
            <a:chOff x="1600200" y="3276598"/>
            <a:chExt cx="4495800" cy="849252"/>
          </a:xfrm>
          <a:solidFill>
            <a:schemeClr val="bg1"/>
          </a:solidFill>
        </p:grpSpPr>
        <p:sp>
          <p:nvSpPr>
            <p:cNvPr id="70" name="Flowchart: Data 69"/>
            <p:cNvSpPr/>
            <p:nvPr/>
          </p:nvSpPr>
          <p:spPr>
            <a:xfrm>
              <a:off x="1600200" y="3276598"/>
              <a:ext cx="4495800" cy="672342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747254" y="2268448"/>
            <a:ext cx="102338" cy="322352"/>
            <a:chOff x="4114800" y="2432179"/>
            <a:chExt cx="739815" cy="1648758"/>
          </a:xfrm>
        </p:grpSpPr>
        <p:sp>
          <p:nvSpPr>
            <p:cNvPr id="75" name="Flowchart: Data 74"/>
            <p:cNvSpPr/>
            <p:nvPr/>
          </p:nvSpPr>
          <p:spPr>
            <a:xfrm rot="16200000">
              <a:off x="3583272" y="2963707"/>
              <a:ext cx="1648758" cy="585701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4116036" y="3351985"/>
              <a:ext cx="1313417" cy="144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6200000">
              <a:off x="4194181" y="2369192"/>
              <a:ext cx="0" cy="146037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V="1">
              <a:off x="4385747" y="2297804"/>
              <a:ext cx="330683" cy="607052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un 78"/>
            <p:cNvSpPr/>
            <p:nvPr/>
          </p:nvSpPr>
          <p:spPr>
            <a:xfrm>
              <a:off x="4156903" y="2692900"/>
              <a:ext cx="468472" cy="366063"/>
            </a:xfrm>
            <a:prstGeom prst="sun">
              <a:avLst>
                <a:gd name="adj" fmla="val 468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2200" y="899824"/>
            <a:ext cx="2057400" cy="928976"/>
            <a:chOff x="6172200" y="899824"/>
            <a:chExt cx="2057400" cy="928976"/>
          </a:xfrm>
        </p:grpSpPr>
        <p:grpSp>
          <p:nvGrpSpPr>
            <p:cNvPr id="80" name="Group 79"/>
            <p:cNvGrpSpPr/>
            <p:nvPr/>
          </p:nvGrpSpPr>
          <p:grpSpPr>
            <a:xfrm rot="16200000">
              <a:off x="6121081" y="1322583"/>
              <a:ext cx="717552" cy="245711"/>
              <a:chOff x="1600200" y="3276598"/>
              <a:chExt cx="4495800" cy="849252"/>
            </a:xfrm>
            <a:solidFill>
              <a:schemeClr val="bg1">
                <a:lumMod val="50000"/>
              </a:schemeClr>
            </a:solidFill>
          </p:grpSpPr>
          <p:sp>
            <p:nvSpPr>
              <p:cNvPr id="81" name="Flowchart: Data 80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urved Down Arrow 1"/>
            <p:cNvSpPr/>
            <p:nvPr/>
          </p:nvSpPr>
          <p:spPr>
            <a:xfrm>
              <a:off x="6399600" y="899824"/>
              <a:ext cx="1449000" cy="452213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 rot="16200000">
              <a:off x="5936280" y="1347168"/>
              <a:ext cx="717552" cy="245711"/>
              <a:chOff x="1600200" y="3276598"/>
              <a:chExt cx="4495800" cy="849252"/>
            </a:xfrm>
            <a:solidFill>
              <a:schemeClr val="bg1">
                <a:lumMod val="50000"/>
              </a:schemeClr>
            </a:solidFill>
          </p:grpSpPr>
          <p:sp>
            <p:nvSpPr>
              <p:cNvPr id="86" name="Flowchart: Data 85"/>
              <p:cNvSpPr/>
              <p:nvPr/>
            </p:nvSpPr>
            <p:spPr>
              <a:xfrm>
                <a:off x="1600200" y="3276598"/>
                <a:ext cx="4495800" cy="67234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600200" y="3948940"/>
                <a:ext cx="3581400" cy="1658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6096000" y="3276600"/>
                <a:ext cx="0" cy="15240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5194300" y="3429000"/>
                <a:ext cx="901700" cy="696850"/>
              </a:xfrm>
              <a:prstGeom prst="line">
                <a:avLst/>
              </a:prstGeom>
              <a:grpFill/>
              <a:ln w="444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Down Arrow 4"/>
            <p:cNvSpPr/>
            <p:nvPr/>
          </p:nvSpPr>
          <p:spPr>
            <a:xfrm rot="10800000">
              <a:off x="8001000" y="1472386"/>
              <a:ext cx="228600" cy="2802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aphicFrame>
        <p:nvGraphicFramePr>
          <p:cNvPr id="95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920668"/>
              </p:ext>
            </p:extLst>
          </p:nvPr>
        </p:nvGraphicFramePr>
        <p:xfrm>
          <a:off x="3307033" y="2182420"/>
          <a:ext cx="2368425" cy="186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" name="TextBox 116"/>
          <p:cNvSpPr txBox="1"/>
          <p:nvPr/>
        </p:nvSpPr>
        <p:spPr>
          <a:xfrm rot="16200000">
            <a:off x="-454966" y="2985701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-443299" y="5347900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200" b="1" dirty="0" smtClean="0"/>
              <a:t>µg/ g </a:t>
            </a:r>
            <a:r>
              <a:rPr lang="de-CH" sz="1200" b="1" dirty="0" err="1" smtClean="0"/>
              <a:t>dust</a:t>
            </a:r>
            <a:r>
              <a:rPr lang="de-CH" sz="1200" b="1" dirty="0" smtClean="0"/>
              <a:t>/ g </a:t>
            </a:r>
            <a:r>
              <a:rPr lang="de-CH" sz="1200" b="1" dirty="0" err="1" smtClean="0"/>
              <a:t>substance</a:t>
            </a:r>
            <a:r>
              <a:rPr lang="de-CH" sz="1200" b="1" dirty="0" smtClean="0"/>
              <a:t>*</a:t>
            </a:r>
            <a:endParaRPr lang="de-CH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5000" y="2182421"/>
            <a:ext cx="7751800" cy="1864740"/>
            <a:chOff x="1087400" y="2182421"/>
            <a:chExt cx="7751800" cy="1864740"/>
          </a:xfrm>
        </p:grpSpPr>
        <p:grpSp>
          <p:nvGrpSpPr>
            <p:cNvPr id="9" name="Group 8"/>
            <p:cNvGrpSpPr/>
            <p:nvPr/>
          </p:nvGrpSpPr>
          <p:grpSpPr>
            <a:xfrm>
              <a:off x="1432214" y="2182421"/>
              <a:ext cx="7406986" cy="1864740"/>
              <a:chOff x="1432214" y="2182421"/>
              <a:chExt cx="7406986" cy="186474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432214" y="2182421"/>
                <a:ext cx="7406986" cy="1864740"/>
                <a:chOff x="1298056" y="2114782"/>
                <a:chExt cx="7406986" cy="169521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298056" y="2114782"/>
                  <a:ext cx="7406986" cy="1695218"/>
                  <a:chOff x="1356014" y="2028457"/>
                  <a:chExt cx="7406986" cy="1695218"/>
                </a:xfrm>
              </p:grpSpPr>
              <p:graphicFrame>
                <p:nvGraphicFramePr>
                  <p:cNvPr id="13" name="Diagramm 7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5803594" y="2028457"/>
                  <a:ext cx="2959406" cy="169521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graphicFrame>
                <p:nvGraphicFramePr>
                  <p:cNvPr id="14" name="Diagramm 7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15015798"/>
                      </p:ext>
                    </p:extLst>
                  </p:nvPr>
                </p:nvGraphicFramePr>
                <p:xfrm>
                  <a:off x="1356014" y="2028457"/>
                  <a:ext cx="1942961" cy="169521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1313642" y="2590800"/>
                  <a:ext cx="6699290" cy="510820"/>
                  <a:chOff x="1466042" y="3056469"/>
                  <a:chExt cx="6699290" cy="510820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466042" y="3567288"/>
                    <a:ext cx="4347736" cy="1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5813778" y="3056469"/>
                    <a:ext cx="2351554" cy="0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5813778" y="3071070"/>
                    <a:ext cx="0" cy="496218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2221992" y="3282984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2588194" y="3265056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4106050" y="3312456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4517675" y="3321420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4941534" y="3263154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6461147" y="2725266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6829099" y="2756640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7197123" y="2765604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1949265" y="3231774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1863768" y="3166440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2300883" y="3312456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2668878" y="3276600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4199209" y="3339354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4609283" y="3330390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5034467" y="3281082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6536592" y="2743200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6907332" y="2765610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7276717" y="2774568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087400" y="2514600"/>
              <a:ext cx="380492" cy="1295400"/>
              <a:chOff x="1087400" y="2514600"/>
              <a:chExt cx="380492" cy="12954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90924" y="354839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endParaRPr lang="de-CH" sz="11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090846" y="2860656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4</a:t>
                </a:r>
                <a:endParaRPr lang="de-CH" sz="1100" baseline="300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087400" y="25146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/>
                  <a:t>6</a:t>
                </a:r>
                <a:endParaRPr lang="de-CH" sz="1100" baseline="300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090866" y="324359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2</a:t>
                </a:r>
                <a:endParaRPr lang="de-CH" sz="1100" baseline="300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30665" y="4182803"/>
            <a:ext cx="8256135" cy="2370397"/>
            <a:chOff x="583065" y="4182803"/>
            <a:chExt cx="8256135" cy="2370397"/>
          </a:xfrm>
        </p:grpSpPr>
        <p:grpSp>
          <p:nvGrpSpPr>
            <p:cNvPr id="8" name="Group 7"/>
            <p:cNvGrpSpPr/>
            <p:nvPr/>
          </p:nvGrpSpPr>
          <p:grpSpPr>
            <a:xfrm>
              <a:off x="583065" y="4182803"/>
              <a:ext cx="8256135" cy="2370397"/>
              <a:chOff x="583065" y="4182803"/>
              <a:chExt cx="8256135" cy="2370397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583065" y="4182803"/>
                <a:ext cx="8256135" cy="2370397"/>
                <a:chOff x="583065" y="4182803"/>
                <a:chExt cx="8256135" cy="2370397"/>
              </a:xfrm>
            </p:grpSpPr>
            <p:sp>
              <p:nvSpPr>
                <p:cNvPr id="18" name="Textfeld 3"/>
                <p:cNvSpPr txBox="1"/>
                <p:nvPr/>
              </p:nvSpPr>
              <p:spPr>
                <a:xfrm>
                  <a:off x="583065" y="4182803"/>
                  <a:ext cx="35130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de-CH" sz="2000" dirty="0" err="1" smtClean="0"/>
                    <a:t>more</a:t>
                  </a:r>
                  <a:r>
                    <a:rPr lang="de-CH" sz="2000" dirty="0" smtClean="0"/>
                    <a:t> volatile </a:t>
                  </a:r>
                  <a:r>
                    <a:rPr lang="de-CH" sz="2000" dirty="0" err="1" smtClean="0"/>
                    <a:t>substances</a:t>
                  </a:r>
                  <a:endParaRPr lang="de-CH" sz="2000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428879" y="4661131"/>
                  <a:ext cx="7410321" cy="1695219"/>
                  <a:chOff x="1276479" y="4661131"/>
                  <a:chExt cx="7410321" cy="1695219"/>
                </a:xfrm>
              </p:grpSpPr>
              <p:graphicFrame>
                <p:nvGraphicFramePr>
                  <p:cNvPr id="19" name="Diagramm 7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3312548" y="4661132"/>
                  <a:ext cx="2362909" cy="169521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graphicFrame>
                <p:nvGraphicFramePr>
                  <p:cNvPr id="20" name="Diagramm 7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94121268"/>
                      </p:ext>
                    </p:extLst>
                  </p:nvPr>
                </p:nvGraphicFramePr>
                <p:xfrm>
                  <a:off x="1276479" y="4661131"/>
                  <a:ext cx="1964538" cy="169521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  <p:graphicFrame>
                <p:nvGraphicFramePr>
                  <p:cNvPr id="21" name="Diagramm 7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5745636" y="4661132"/>
                  <a:ext cx="2941164" cy="169521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295400" y="5159019"/>
                    <a:ext cx="6717532" cy="510821"/>
                    <a:chOff x="1447800" y="3056469"/>
                    <a:chExt cx="6717532" cy="510821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1447800" y="3567288"/>
                      <a:ext cx="4365978" cy="2"/>
                    </a:xfrm>
                    <a:prstGeom prst="line">
                      <a:avLst/>
                    </a:prstGeom>
                    <a:ln w="25400">
                      <a:solidFill>
                        <a:schemeClr val="accent6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5813778" y="3056469"/>
                      <a:ext cx="2351554" cy="0"/>
                    </a:xfrm>
                    <a:prstGeom prst="line">
                      <a:avLst/>
                    </a:prstGeom>
                    <a:ln w="25400">
                      <a:solidFill>
                        <a:schemeClr val="accent6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5813778" y="3071070"/>
                      <a:ext cx="0" cy="496218"/>
                    </a:xfrm>
                    <a:prstGeom prst="line">
                      <a:avLst/>
                    </a:prstGeom>
                    <a:ln w="25400">
                      <a:solidFill>
                        <a:schemeClr val="accent6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4114800" y="6276201"/>
                  <a:ext cx="8805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Apartment</a:t>
                  </a:r>
                  <a:endParaRPr lang="de-CH" sz="1200" b="1" dirty="0"/>
                </a:p>
              </p:txBody>
            </p:sp>
            <p:grpSp>
              <p:nvGrpSpPr>
                <p:cNvPr id="101" name="Group 100"/>
                <p:cNvGrpSpPr/>
                <p:nvPr/>
              </p:nvGrpSpPr>
              <p:grpSpPr>
                <a:xfrm>
                  <a:off x="6172155" y="4811342"/>
                  <a:ext cx="553361" cy="83010"/>
                  <a:chOff x="1600200" y="3276600"/>
                  <a:chExt cx="4495800" cy="849250"/>
                </a:xfrm>
                <a:solidFill>
                  <a:schemeClr val="bg1"/>
                </a:solidFill>
              </p:grpSpPr>
              <p:sp>
                <p:nvSpPr>
                  <p:cNvPr id="102" name="Flowchart: Data 101"/>
                  <p:cNvSpPr/>
                  <p:nvPr/>
                </p:nvSpPr>
                <p:spPr>
                  <a:xfrm>
                    <a:off x="1600200" y="3276600"/>
                    <a:ext cx="4495800" cy="672340"/>
                  </a:xfrm>
                  <a:prstGeom prst="flowChartInputOutpu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1600200" y="3948940"/>
                    <a:ext cx="3581400" cy="16586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6096000" y="3276600"/>
                    <a:ext cx="0" cy="152400"/>
                  </a:xfrm>
                  <a:prstGeom prst="line">
                    <a:avLst/>
                  </a:prstGeom>
                  <a:grpFill/>
                  <a:ln w="44450" cmpd="thickThin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5194300" y="3429000"/>
                    <a:ext cx="901700" cy="696850"/>
                  </a:xfrm>
                  <a:prstGeom prst="line">
                    <a:avLst/>
                  </a:prstGeom>
                  <a:grpFill/>
                  <a:ln w="44450" cmpd="thickThin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05"/>
                <p:cNvGrpSpPr/>
                <p:nvPr/>
              </p:nvGrpSpPr>
              <p:grpSpPr>
                <a:xfrm rot="16200000">
                  <a:off x="1493575" y="4882606"/>
                  <a:ext cx="304948" cy="91697"/>
                  <a:chOff x="1600200" y="3276598"/>
                  <a:chExt cx="4495800" cy="849252"/>
                </a:xfrm>
                <a:solidFill>
                  <a:schemeClr val="bg1"/>
                </a:solidFill>
              </p:grpSpPr>
              <p:sp>
                <p:nvSpPr>
                  <p:cNvPr id="107" name="Flowchart: Data 106"/>
                  <p:cNvSpPr/>
                  <p:nvPr/>
                </p:nvSpPr>
                <p:spPr>
                  <a:xfrm>
                    <a:off x="1600200" y="3276598"/>
                    <a:ext cx="4495800" cy="672342"/>
                  </a:xfrm>
                  <a:prstGeom prst="flowChartInputOutpu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1600200" y="3948940"/>
                    <a:ext cx="3581400" cy="16586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6096000" y="3276600"/>
                    <a:ext cx="0" cy="152400"/>
                  </a:xfrm>
                  <a:prstGeom prst="line">
                    <a:avLst/>
                  </a:prstGeom>
                  <a:grpFill/>
                  <a:ln w="44450" cmpd="thickThin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5194300" y="3429000"/>
                    <a:ext cx="901700" cy="696850"/>
                  </a:xfrm>
                  <a:prstGeom prst="line">
                    <a:avLst/>
                  </a:prstGeom>
                  <a:grpFill/>
                  <a:ln w="44450" cmpd="thickThin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916909" y="4724400"/>
                  <a:ext cx="102338" cy="322352"/>
                  <a:chOff x="4114800" y="2432179"/>
                  <a:chExt cx="739815" cy="1648758"/>
                </a:xfrm>
              </p:grpSpPr>
              <p:sp>
                <p:nvSpPr>
                  <p:cNvPr id="112" name="Flowchart: Data 111"/>
                  <p:cNvSpPr/>
                  <p:nvPr/>
                </p:nvSpPr>
                <p:spPr>
                  <a:xfrm rot="16200000">
                    <a:off x="3583272" y="2963707"/>
                    <a:ext cx="1648758" cy="585701"/>
                  </a:xfrm>
                  <a:prstGeom prst="flowChartInputOutpu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 rot="16200000">
                    <a:off x="4116036" y="3351985"/>
                    <a:ext cx="1313417" cy="1444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4" name="Straight Connector 113"/>
                  <p:cNvCxnSpPr/>
                  <p:nvPr/>
                </p:nvCxnSpPr>
                <p:spPr>
                  <a:xfrm rot="16200000">
                    <a:off x="4194181" y="2369192"/>
                    <a:ext cx="0" cy="146037"/>
                  </a:xfrm>
                  <a:prstGeom prst="line">
                    <a:avLst/>
                  </a:prstGeom>
                  <a:solidFill>
                    <a:schemeClr val="bg1"/>
                  </a:solidFill>
                  <a:ln w="44450" cmpd="thickThin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16200000" flipV="1">
                    <a:off x="4385747" y="2297804"/>
                    <a:ext cx="330683" cy="607052"/>
                  </a:xfrm>
                  <a:prstGeom prst="line">
                    <a:avLst/>
                  </a:prstGeom>
                  <a:solidFill>
                    <a:schemeClr val="bg1"/>
                  </a:solidFill>
                  <a:ln w="44450" cmpd="thickThin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Sun 115"/>
                  <p:cNvSpPr/>
                  <p:nvPr/>
                </p:nvSpPr>
                <p:spPr>
                  <a:xfrm>
                    <a:off x="4156903" y="2692900"/>
                    <a:ext cx="468472" cy="366063"/>
                  </a:xfrm>
                  <a:prstGeom prst="sun">
                    <a:avLst>
                      <a:gd name="adj" fmla="val 46875"/>
                    </a:avLst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4109018" y="5665477"/>
                <a:ext cx="64008" cy="6085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4942140" y="5806548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4198070" y="5709901"/>
                <a:ext cx="64008" cy="60852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6469982" y="5334000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6835140" y="5266563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7201561" y="5334743"/>
                <a:ext cx="64008" cy="6085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6550278" y="5355190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6915656" y="5401979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7284490" y="5370197"/>
                <a:ext cx="64008" cy="6085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4513148" y="5797430"/>
                <a:ext cx="64008" cy="6085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4613726" y="5821407"/>
                <a:ext cx="64008" cy="60852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5021516" y="5847696"/>
                <a:ext cx="64008" cy="60852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78716" y="4954934"/>
              <a:ext cx="385202" cy="1174076"/>
              <a:chOff x="1078716" y="4954934"/>
              <a:chExt cx="385202" cy="1174076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1086950" y="586740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endParaRPr lang="de-CH" sz="11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86872" y="52578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4</a:t>
                </a:r>
                <a:endParaRPr lang="de-CH" sz="1100" baseline="300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078716" y="4954934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/>
                  <a:t>6</a:t>
                </a:r>
                <a:endParaRPr lang="de-CH" sz="1100" baseline="300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086892" y="5562600"/>
                <a:ext cx="377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/>
                  <a:t>10</a:t>
                </a:r>
                <a:r>
                  <a:rPr lang="en-US" sz="1100" baseline="30000" dirty="0" smtClean="0"/>
                  <a:t>2</a:t>
                </a:r>
                <a:endParaRPr lang="de-CH" sz="1100" baseline="30000" dirty="0"/>
              </a:p>
            </p:txBody>
          </p:sp>
        </p:grpSp>
      </p:grpSp>
      <p:sp>
        <p:nvSpPr>
          <p:cNvPr id="129" name="TextBox 128"/>
          <p:cNvSpPr txBox="1"/>
          <p:nvPr/>
        </p:nvSpPr>
        <p:spPr>
          <a:xfrm>
            <a:off x="574848" y="911423"/>
            <a:ext cx="18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and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field studies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149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57200" y="2590800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</a:rPr>
              <a:t>Interpathway</a:t>
            </a:r>
            <a:r>
              <a:rPr lang="en-US" sz="2800" dirty="0" smtClean="0">
                <a:solidFill>
                  <a:schemeClr val="bg1"/>
                </a:solidFill>
              </a:rPr>
              <a:t> comparison and case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tudies (WP4)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dirty="0" smtClean="0"/>
              <a:t>Vilma Sukiene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 descr="WPs-dust-proposal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3" b="32001"/>
          <a:stretch>
            <a:fillRect/>
          </a:stretch>
        </p:blipFill>
        <p:spPr bwMode="auto">
          <a:xfrm>
            <a:off x="914400" y="1295400"/>
            <a:ext cx="7467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Project Structure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5728335" cy="246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5728335" cy="2467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</a:rPr>
              <a:t>Interpathway</a:t>
            </a:r>
            <a:r>
              <a:rPr lang="en-US" sz="2800" dirty="0" smtClean="0">
                <a:solidFill>
                  <a:schemeClr val="bg1"/>
                </a:solidFill>
              </a:rPr>
              <a:t> comparison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9050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weight fraction 0.1%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449580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weight fraction </a:t>
            </a:r>
            <a:r>
              <a:rPr lang="en-US" dirty="0" smtClean="0"/>
              <a:t>0.01</a:t>
            </a:r>
            <a:r>
              <a:rPr lang="en-US" dirty="0"/>
              <a:t>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5638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 13, 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7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Screen Shot 2016-03-01 at 9.42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021"/>
            <a:ext cx="9144000" cy="339797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Decision tree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0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Case studies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5753"/>
              </p:ext>
            </p:extLst>
          </p:nvPr>
        </p:nvGraphicFramePr>
        <p:xfrm>
          <a:off x="251039" y="1828800"/>
          <a:ext cx="8816761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3" imgW="5842000" imgH="2070100" progId="Word.Document.12">
                  <p:embed/>
                </p:oleObj>
              </mc:Choice>
              <mc:Fallback>
                <p:oleObj name="Document" r:id="rId3" imgW="58420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039" y="1828800"/>
                        <a:ext cx="8816761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87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Case study 1 (toy, BPA, Table 21)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01671"/>
              </p:ext>
            </p:extLst>
          </p:nvPr>
        </p:nvGraphicFramePr>
        <p:xfrm>
          <a:off x="351079" y="1676400"/>
          <a:ext cx="844184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3" imgW="5842000" imgH="2425700" progId="Word.Document.12">
                  <p:embed/>
                </p:oleObj>
              </mc:Choice>
              <mc:Fallback>
                <p:oleObj name="Document" r:id="rId3" imgW="5842000" imgH="242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079" y="1676400"/>
                        <a:ext cx="844184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24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Case study 2 (PCP, </a:t>
            </a:r>
            <a:r>
              <a:rPr lang="en-US" sz="2800" dirty="0" err="1" smtClean="0">
                <a:solidFill>
                  <a:schemeClr val="bg1"/>
                </a:solidFill>
              </a:rPr>
              <a:t>triclosan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63003"/>
              </p:ext>
            </p:extLst>
          </p:nvPr>
        </p:nvGraphicFramePr>
        <p:xfrm>
          <a:off x="617621" y="2209800"/>
          <a:ext cx="7840579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5842000" imgH="1447800" progId="Word.Document.12">
                  <p:embed/>
                </p:oleObj>
              </mc:Choice>
              <mc:Fallback>
                <p:oleObj name="Document" r:id="rId3" imgW="58420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621" y="2209800"/>
                        <a:ext cx="7840579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24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Case study 3,4 (plastic objects, DEHP, Table 28)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56943"/>
              </p:ext>
            </p:extLst>
          </p:nvPr>
        </p:nvGraphicFramePr>
        <p:xfrm>
          <a:off x="228600" y="2057400"/>
          <a:ext cx="862818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3" imgW="5842000" imgH="1651000" progId="Word.Document.12">
                  <p:embed/>
                </p:oleObj>
              </mc:Choice>
              <mc:Fallback>
                <p:oleObj name="Document" r:id="rId3" imgW="5842000" imgH="165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057400"/>
                        <a:ext cx="8628184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24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1295400"/>
            <a:ext cx="7848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New model for transfer of substances from objects to dust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Case studies showing that for most substances and uses at Tier 1 the direct pathway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is much more important than ingestion of dust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Koa a very sensitive parameter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Field study: </a:t>
            </a:r>
            <a:r>
              <a:rPr lang="en-US" sz="2400" dirty="0" err="1" smtClean="0">
                <a:latin typeface="Arial"/>
                <a:cs typeface="Arial"/>
              </a:rPr>
              <a:t>diect</a:t>
            </a:r>
            <a:r>
              <a:rPr lang="en-US" sz="2400" dirty="0" smtClean="0">
                <a:latin typeface="Arial"/>
                <a:cs typeface="Arial"/>
              </a:rPr>
              <a:t> transfer from object to dust may be more important than previously assumed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64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971800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Thank you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57200" y="2590800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</a:rPr>
              <a:t>DustEx</a:t>
            </a:r>
            <a:r>
              <a:rPr lang="en-US" sz="2800" dirty="0" smtClean="0">
                <a:solidFill>
                  <a:schemeClr val="bg1"/>
                </a:solidFill>
              </a:rPr>
              <a:t> Model (WP 2)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dirty="0" smtClean="0"/>
              <a:t>Vilma Sukiene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dustex mode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4" b="8423"/>
          <a:stretch>
            <a:fillRect/>
          </a:stretch>
        </p:blipFill>
        <p:spPr bwMode="auto">
          <a:xfrm>
            <a:off x="1219200" y="838200"/>
            <a:ext cx="61722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Exposure assessment/ Pathway comparison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71637" y="1278255"/>
            <a:ext cx="5800725" cy="4301489"/>
            <a:chOff x="738188" y="-37569"/>
            <a:chExt cx="7692925" cy="624479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38188" y="-37569"/>
              <a:ext cx="7692925" cy="6244798"/>
              <a:chOff x="738188" y="-37569"/>
              <a:chExt cx="7692925" cy="6244798"/>
            </a:xfrm>
          </p:grpSpPr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738188" y="165899"/>
                <a:ext cx="1266825" cy="5583708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indoor air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402906" y="175423"/>
                <a:ext cx="1817166" cy="46166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product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381921" y="1255494"/>
                <a:ext cx="1817166" cy="46166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dust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3402906" y="2479630"/>
                <a:ext cx="1817166" cy="46166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airborne particles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3402906" y="3559750"/>
                <a:ext cx="1817166" cy="46166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surfaces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3402906" y="4407157"/>
                <a:ext cx="1817166" cy="611337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lipid layer on skin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2008286" y="334198"/>
                <a:ext cx="1394619" cy="230833"/>
                <a:chOff x="2008286" y="334198"/>
                <a:chExt cx="919138" cy="230833"/>
              </a:xfrm>
            </p:grpSpPr>
            <p:cxnSp>
              <p:nvCxnSpPr>
                <p:cNvPr id="60" name="Straight Arrow Connector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08286" y="334198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Straight Arrow Connector 60"/>
                <p:cNvCxnSpPr>
                  <a:cxnSpLocks noChangeShapeType="1"/>
                </p:cNvCxnSpPr>
                <p:nvPr/>
              </p:nvCxnSpPr>
              <p:spPr bwMode="auto">
                <a:xfrm>
                  <a:off x="2008286" y="565031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998761" y="1370909"/>
                <a:ext cx="1394619" cy="230833"/>
                <a:chOff x="1998761" y="1370909"/>
                <a:chExt cx="919138" cy="230833"/>
              </a:xfrm>
            </p:grpSpPr>
            <p:cxnSp>
              <p:nvCxnSpPr>
                <p:cNvPr id="58" name="Straight Arrow Connector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8761" y="1370909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Straight Arrow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1998761" y="1601742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1996677" y="2595045"/>
                <a:ext cx="1394619" cy="230833"/>
                <a:chOff x="1996677" y="2595045"/>
                <a:chExt cx="919138" cy="230833"/>
              </a:xfrm>
            </p:grpSpPr>
            <p:cxnSp>
              <p:nvCxnSpPr>
                <p:cNvPr id="56" name="Straight Arrow Connector 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6677" y="2595045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Straight Arrow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1996677" y="2825878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1996677" y="3675165"/>
                <a:ext cx="1394619" cy="230833"/>
                <a:chOff x="1996677" y="3675165"/>
                <a:chExt cx="919138" cy="230833"/>
              </a:xfrm>
            </p:grpSpPr>
            <p:cxnSp>
              <p:nvCxnSpPr>
                <p:cNvPr id="54" name="Straight Arrow Connector 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6677" y="3675165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Straight Arrow Connector 54"/>
                <p:cNvCxnSpPr>
                  <a:cxnSpLocks noChangeShapeType="1"/>
                </p:cNvCxnSpPr>
                <p:nvPr/>
              </p:nvCxnSpPr>
              <p:spPr bwMode="auto">
                <a:xfrm>
                  <a:off x="1996677" y="3905998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996677" y="4597408"/>
                <a:ext cx="1394619" cy="230833"/>
                <a:chOff x="1996677" y="4597408"/>
                <a:chExt cx="919138" cy="230833"/>
              </a:xfrm>
            </p:grpSpPr>
            <p:cxnSp>
              <p:nvCxnSpPr>
                <p:cNvPr id="52" name="Straight Arrow Connector 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6677" y="4597408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Straight Arrow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1996677" y="4828241"/>
                  <a:ext cx="9191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162250" y="-37569"/>
                <a:ext cx="1126257" cy="35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evaporation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196880" y="1005607"/>
                <a:ext cx="1185041" cy="36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partitioning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285608" y="2246772"/>
                <a:ext cx="1043302" cy="378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partitioning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404556" y="1865923"/>
                <a:ext cx="1177023" cy="570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deposition/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re-suspension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4139952" y="1717159"/>
                <a:ext cx="216024" cy="762471"/>
                <a:chOff x="4139952" y="1717159"/>
                <a:chExt cx="216024" cy="762471"/>
              </a:xfrm>
            </p:grpSpPr>
            <p:cxnSp>
              <p:nvCxnSpPr>
                <p:cNvPr id="50" name="Straight Arrow Connector 49"/>
                <p:cNvCxnSpPr>
                  <a:cxnSpLocks noChangeShapeType="1"/>
                </p:cNvCxnSpPr>
                <p:nvPr/>
              </p:nvCxnSpPr>
              <p:spPr bwMode="auto">
                <a:xfrm>
                  <a:off x="4355976" y="1717159"/>
                  <a:ext cx="0" cy="762471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Straight Arrow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39952" y="1717159"/>
                  <a:ext cx="0" cy="762471"/>
                </a:xfrm>
                <a:prstGeom prst="straightConnector1">
                  <a:avLst/>
                </a:prstGeom>
                <a:noFill/>
                <a:ln w="19050">
                  <a:solidFill>
                    <a:srgbClr val="595959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011882" y="3285198"/>
                <a:ext cx="1576884" cy="30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sorption/desorption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285609" y="4236110"/>
                <a:ext cx="1096312" cy="36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partitioning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33" name="Straight Arrow Connector 32"/>
              <p:cNvCxnSpPr>
                <a:cxnSpLocks noChangeShapeType="1"/>
              </p:cNvCxnSpPr>
              <p:nvPr/>
            </p:nvCxnSpPr>
            <p:spPr bwMode="auto">
              <a:xfrm>
                <a:off x="5229597" y="421015"/>
                <a:ext cx="1934691" cy="0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5229597" y="13"/>
                <a:ext cx="1872034" cy="42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direct product contact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7164288" y="227716"/>
                <a:ext cx="1266825" cy="5583708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9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  <a:cs typeface="Arial"/>
                  </a:rPr>
                  <a:t>exposure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36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5229597" y="1485861"/>
                <a:ext cx="1934691" cy="0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5685761" y="1091671"/>
                <a:ext cx="907764" cy="3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ingestion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38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5229597" y="2710462"/>
                <a:ext cx="1934691" cy="0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5685762" y="2320927"/>
                <a:ext cx="989823" cy="358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inhalation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5229597" y="4745994"/>
                <a:ext cx="1934691" cy="0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5488900" y="4358875"/>
                <a:ext cx="1548915" cy="387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dermal absorption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42" name="Straight Arrow Connector 41"/>
              <p:cNvCxnSpPr>
                <a:cxnSpLocks noChangeShapeType="1"/>
              </p:cNvCxnSpPr>
              <p:nvPr/>
            </p:nvCxnSpPr>
            <p:spPr bwMode="auto">
              <a:xfrm>
                <a:off x="2008286" y="5548857"/>
                <a:ext cx="5156002" cy="28367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4118370" y="5211234"/>
                <a:ext cx="1111227" cy="329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inhalation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4290687" y="725827"/>
                <a:ext cx="1290892" cy="529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vacuum cleaning/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track out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45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4211960" y="862588"/>
                <a:ext cx="0" cy="381237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108719" y="2963774"/>
                <a:ext cx="1023458" cy="369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ventilation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47" name="Straight Arrow Connector 46"/>
              <p:cNvCxnSpPr>
                <a:cxnSpLocks noChangeShapeType="1"/>
              </p:cNvCxnSpPr>
              <p:nvPr/>
            </p:nvCxnSpPr>
            <p:spPr bwMode="auto">
              <a:xfrm>
                <a:off x="4109285" y="2963628"/>
                <a:ext cx="0" cy="457622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1233788" y="5745406"/>
                <a:ext cx="1105584" cy="373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ventilation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49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1233001" y="5749607"/>
                <a:ext cx="0" cy="457622"/>
              </a:xfrm>
              <a:prstGeom prst="straightConnector1">
                <a:avLst/>
              </a:prstGeom>
              <a:noFill/>
              <a:ln w="19050">
                <a:solidFill>
                  <a:srgbClr val="59595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242224" y="642012"/>
              <a:ext cx="4569801" cy="4494544"/>
              <a:chOff x="2242224" y="642012"/>
              <a:chExt cx="4569801" cy="4494544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322140" y="642012"/>
                <a:ext cx="930509" cy="31641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2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242224" y="1670566"/>
                <a:ext cx="1033173" cy="31641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15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259139" y="3978972"/>
                <a:ext cx="1006768" cy="31641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8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301461" y="2911178"/>
                <a:ext cx="1027448" cy="31641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12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078266" y="1978633"/>
                <a:ext cx="1030454" cy="342295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17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5793978" y="4818010"/>
                <a:ext cx="1018047" cy="318546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32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782260" y="2771755"/>
                <a:ext cx="962115" cy="31641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34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723672" y="1549511"/>
                <a:ext cx="951911" cy="31641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  <a:cs typeface="Arial"/>
                  </a:rPr>
                  <a:t>equation 35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Model Structure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5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161472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The relative contribution of the dust exposure pathway is most sensitive to changes in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p_g</a:t>
            </a:r>
            <a:r>
              <a:rPr lang="en-GB" baseline="-25000" dirty="0" smtClean="0"/>
              <a:t> </a:t>
            </a:r>
            <a:r>
              <a:rPr lang="en-GB" dirty="0" smtClean="0"/>
              <a:t>(transdermal permeability) </a:t>
            </a:r>
            <a:r>
              <a:rPr lang="en-GB" dirty="0"/>
              <a:t>and </a:t>
            </a:r>
            <a:r>
              <a:rPr lang="en-GB" dirty="0" err="1"/>
              <a:t>A</a:t>
            </a:r>
            <a:r>
              <a:rPr lang="en-GB" baseline="-25000" dirty="0" err="1"/>
              <a:t>dust_ingest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/>
              <a:t>combined effect of the uncertainty in </a:t>
            </a:r>
            <a:r>
              <a:rPr lang="en-GB" dirty="0" err="1"/>
              <a:t>k</a:t>
            </a:r>
            <a:r>
              <a:rPr lang="en-GB" baseline="-25000" dirty="0" err="1"/>
              <a:t>p_g</a:t>
            </a:r>
            <a:r>
              <a:rPr lang="en-GB" dirty="0"/>
              <a:t> and </a:t>
            </a:r>
            <a:r>
              <a:rPr lang="en-GB" dirty="0" err="1"/>
              <a:t>A</a:t>
            </a:r>
            <a:r>
              <a:rPr lang="en-GB" baseline="-25000" dirty="0" err="1"/>
              <a:t>dust_ingest</a:t>
            </a:r>
            <a:r>
              <a:rPr lang="en-GB" dirty="0"/>
              <a:t> leads to a variation in the benchmark K</a:t>
            </a:r>
            <a:r>
              <a:rPr lang="en-GB" baseline="-25000" dirty="0"/>
              <a:t>oa</a:t>
            </a:r>
            <a:r>
              <a:rPr lang="en-GB" dirty="0"/>
              <a:t> of two orders of magnitude (the log K</a:t>
            </a:r>
            <a:r>
              <a:rPr lang="en-GB" baseline="-25000" dirty="0"/>
              <a:t>oa</a:t>
            </a:r>
            <a:r>
              <a:rPr lang="en-GB" dirty="0"/>
              <a:t> varies from 8 to 10).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For all other parameters the effect on the inter-pathway comparison is limited.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Uncertainty assessment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16186"/>
              </p:ext>
            </p:extLst>
          </p:nvPr>
        </p:nvGraphicFramePr>
        <p:xfrm>
          <a:off x="2286000" y="900701"/>
          <a:ext cx="4800600" cy="329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781800" imgH="4648200" progId="Word.Document.12">
                  <p:embed/>
                </p:oleObj>
              </mc:Choice>
              <mc:Fallback>
                <p:oleObj name="Document" r:id="rId3" imgW="6781800" imgH="464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900701"/>
                        <a:ext cx="4800600" cy="3290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81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ISES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C:\Users\Vilma Blekaityte\Dropbox\PhD\Project\Modelling\DUSTEX - R\DustEx model\figures\model vs experiment_2016.02.09\FS_DOP_Apa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8655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Validation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170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46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6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57200" y="2590800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Field Study (WP3)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dirty="0" smtClean="0"/>
              <a:t>Vilma Sukiene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Products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feld 36"/>
          <p:cNvSpPr txBox="1"/>
          <p:nvPr/>
        </p:nvSpPr>
        <p:spPr>
          <a:xfrm>
            <a:off x="6324600" y="1143000"/>
            <a:ext cx="2514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GB" sz="2000" b="1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Product:</a:t>
            </a:r>
            <a:endParaRPr lang="en-GB" sz="2000" b="1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46" name="Picture 2" descr="C:\Users\Vilma Blekaityte\Desktop\carp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6728" y="5550221"/>
            <a:ext cx="966498" cy="9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TextBox 246"/>
          <p:cNvSpPr txBox="1"/>
          <p:nvPr/>
        </p:nvSpPr>
        <p:spPr>
          <a:xfrm flipH="1">
            <a:off x="5624945" y="5788844"/>
            <a:ext cx="75129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carpet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248" name="Picture 3" descr="C:\Users\Vilma Blekaityte\Desktop\Spray C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0943" y="2154299"/>
            <a:ext cx="681220" cy="6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TextBox 248"/>
          <p:cNvSpPr txBox="1"/>
          <p:nvPr/>
        </p:nvSpPr>
        <p:spPr>
          <a:xfrm flipH="1">
            <a:off x="5624945" y="2483644"/>
            <a:ext cx="658713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spray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6591033" y="5147038"/>
            <a:ext cx="826996" cy="127124"/>
            <a:chOff x="1600200" y="3276600"/>
            <a:chExt cx="4495800" cy="849250"/>
          </a:xfrm>
          <a:solidFill>
            <a:schemeClr val="bg1"/>
          </a:solidFill>
        </p:grpSpPr>
        <p:sp>
          <p:nvSpPr>
            <p:cNvPr id="264" name="Flowchart: Data 263"/>
            <p:cNvSpPr/>
            <p:nvPr/>
          </p:nvSpPr>
          <p:spPr>
            <a:xfrm>
              <a:off x="1600200" y="3276600"/>
              <a:ext cx="4495800" cy="672340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16200000">
            <a:off x="6767306" y="3217807"/>
            <a:ext cx="647131" cy="254406"/>
            <a:chOff x="1600200" y="3276598"/>
            <a:chExt cx="4495800" cy="849252"/>
          </a:xfrm>
          <a:solidFill>
            <a:schemeClr val="bg1"/>
          </a:solidFill>
        </p:grpSpPr>
        <p:sp>
          <p:nvSpPr>
            <p:cNvPr id="260" name="Flowchart: Data 259"/>
            <p:cNvSpPr/>
            <p:nvPr/>
          </p:nvSpPr>
          <p:spPr>
            <a:xfrm>
              <a:off x="1600200" y="3276598"/>
              <a:ext cx="4495800" cy="672342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1600200" y="3948940"/>
              <a:ext cx="3581400" cy="1658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/>
            <p:nvPr/>
          </p:nvCxnSpPr>
          <p:spPr>
            <a:xfrm>
              <a:off x="6096000" y="3276600"/>
              <a:ext cx="0" cy="15240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V="1">
              <a:off x="5194300" y="3429000"/>
              <a:ext cx="901700" cy="696850"/>
            </a:xfrm>
            <a:prstGeom prst="line">
              <a:avLst/>
            </a:prstGeom>
            <a:grpFill/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6949340" y="3657600"/>
            <a:ext cx="254406" cy="647131"/>
            <a:chOff x="4114800" y="2432179"/>
            <a:chExt cx="739815" cy="1648758"/>
          </a:xfrm>
        </p:grpSpPr>
        <p:sp>
          <p:nvSpPr>
            <p:cNvPr id="255" name="Flowchart: Data 254"/>
            <p:cNvSpPr/>
            <p:nvPr/>
          </p:nvSpPr>
          <p:spPr>
            <a:xfrm rot="16200000">
              <a:off x="3583272" y="2963707"/>
              <a:ext cx="1648758" cy="585701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 rot="16200000">
              <a:off x="4116036" y="3351985"/>
              <a:ext cx="1313417" cy="144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/>
            <p:nvPr/>
          </p:nvCxnSpPr>
          <p:spPr>
            <a:xfrm rot="16200000">
              <a:off x="4194181" y="2369192"/>
              <a:ext cx="0" cy="146037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6200000" flipV="1">
              <a:off x="4385747" y="2297804"/>
              <a:ext cx="330683" cy="607052"/>
            </a:xfrm>
            <a:prstGeom prst="line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Sun 258"/>
            <p:cNvSpPr/>
            <p:nvPr/>
          </p:nvSpPr>
          <p:spPr>
            <a:xfrm>
              <a:off x="4156903" y="2692900"/>
              <a:ext cx="468472" cy="366063"/>
            </a:xfrm>
            <a:prstGeom prst="sun">
              <a:avLst>
                <a:gd name="adj" fmla="val 468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Left Brace 252"/>
          <p:cNvSpPr/>
          <p:nvPr/>
        </p:nvSpPr>
        <p:spPr>
          <a:xfrm>
            <a:off x="6091200" y="2971800"/>
            <a:ext cx="285039" cy="2492972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4" name="Footer Placeholder 3"/>
          <p:cNvSpPr txBox="1">
            <a:spLocks/>
          </p:cNvSpPr>
          <p:nvPr/>
        </p:nvSpPr>
        <p:spPr>
          <a:xfrm>
            <a:off x="6096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dirty="0" smtClean="0"/>
              <a:t>Vilma Sukiene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177007"/>
            <a:ext cx="4267200" cy="4918993"/>
            <a:chOff x="457200" y="1233202"/>
            <a:chExt cx="4267200" cy="4918993"/>
          </a:xfrm>
        </p:grpSpPr>
        <p:sp>
          <p:nvSpPr>
            <p:cNvPr id="65" name="Textfeld 36"/>
            <p:cNvSpPr txBox="1"/>
            <p:nvPr/>
          </p:nvSpPr>
          <p:spPr>
            <a:xfrm>
              <a:off x="464696" y="5708997"/>
              <a:ext cx="399675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sz="20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2000" b="1" dirty="0">
                  <a:ea typeface="Segoe UI" pitchFamily="34" charset="0"/>
                  <a:cs typeface="Segoe UI" pitchFamily="34" charset="0"/>
                </a:rPr>
                <a:t>abrasion</a:t>
              </a:r>
              <a:r>
                <a:rPr lang="en-GB" sz="2000" dirty="0">
                  <a:ea typeface="Segoe UI" pitchFamily="34" charset="0"/>
                  <a:cs typeface="Segoe UI" pitchFamily="34" charset="0"/>
                </a:rPr>
                <a:t> + evaporation</a:t>
              </a:r>
              <a:endParaRPr lang="en-GB" sz="2000" dirty="0" smtClean="0"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Textfeld 36"/>
            <p:cNvSpPr txBox="1"/>
            <p:nvPr/>
          </p:nvSpPr>
          <p:spPr>
            <a:xfrm>
              <a:off x="457200" y="5023197"/>
              <a:ext cx="40005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sz="20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2000" b="1" dirty="0">
                  <a:ea typeface="Segoe UI" pitchFamily="34" charset="0"/>
                  <a:cs typeface="Segoe UI" pitchFamily="34" charset="0"/>
                </a:rPr>
                <a:t>direct diffusion </a:t>
              </a:r>
              <a:r>
                <a:rPr lang="en-GB" sz="2000" dirty="0">
                  <a:ea typeface="Segoe UI" pitchFamily="34" charset="0"/>
                  <a:cs typeface="Segoe UI" pitchFamily="34" charset="0"/>
                </a:rPr>
                <a:t>+ evaporation</a:t>
              </a:r>
            </a:p>
          </p:txBody>
        </p:sp>
        <p:sp>
          <p:nvSpPr>
            <p:cNvPr id="42" name="Textfeld 36"/>
            <p:cNvSpPr txBox="1"/>
            <p:nvPr/>
          </p:nvSpPr>
          <p:spPr>
            <a:xfrm>
              <a:off x="457200" y="3069628"/>
              <a:ext cx="4116946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sz="2000" dirty="0" smtClean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2000" b="1" dirty="0" smtClean="0">
                  <a:ea typeface="Segoe UI" pitchFamily="34" charset="0"/>
                  <a:cs typeface="Segoe UI" pitchFamily="34" charset="0"/>
                </a:rPr>
                <a:t>evaporation</a:t>
              </a:r>
              <a:endParaRPr lang="en-GB" sz="2000" b="1" dirty="0"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Textfeld 36"/>
            <p:cNvSpPr txBox="1"/>
            <p:nvPr/>
          </p:nvSpPr>
          <p:spPr>
            <a:xfrm>
              <a:off x="457200" y="3733800"/>
              <a:ext cx="42672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sz="2000" dirty="0" smtClean="0">
                  <a:ea typeface="Segoe UI" pitchFamily="34" charset="0"/>
                  <a:cs typeface="Segoe UI" pitchFamily="34" charset="0"/>
                </a:rPr>
                <a:t> evaporation (with thermal exposure)</a:t>
              </a:r>
              <a:endParaRPr lang="en-GB" sz="2000" dirty="0"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Textfeld 36"/>
            <p:cNvSpPr txBox="1"/>
            <p:nvPr/>
          </p:nvSpPr>
          <p:spPr>
            <a:xfrm>
              <a:off x="532468" y="1233202"/>
              <a:ext cx="2972732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GB" sz="2000" b="1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Transfer</a:t>
              </a:r>
              <a:r>
                <a:rPr lang="en-GB" sz="2000" dirty="0" smtClean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2000" b="1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process</a:t>
              </a:r>
              <a:r>
                <a:rPr lang="en-GB" sz="2000" dirty="0" smtClean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:</a:t>
              </a:r>
              <a:endParaRPr lang="en-GB" sz="2000" b="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Textfeld 36"/>
            <p:cNvSpPr txBox="1"/>
            <p:nvPr/>
          </p:nvSpPr>
          <p:spPr>
            <a:xfrm>
              <a:off x="466841" y="2438400"/>
              <a:ext cx="3838459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sz="2000" b="1" dirty="0" smtClean="0">
                  <a:ea typeface="Segoe UI" pitchFamily="34" charset="0"/>
                  <a:cs typeface="Segoe UI" pitchFamily="34" charset="0"/>
                </a:rPr>
                <a:t> intentional release</a:t>
              </a:r>
              <a:r>
                <a:rPr lang="en-GB" sz="2000" dirty="0" smtClean="0">
                  <a:ea typeface="Segoe UI" pitchFamily="34" charset="0"/>
                  <a:cs typeface="Segoe UI" pitchFamily="34" charset="0"/>
                </a:rPr>
                <a:t>, i.e. spraying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 rot="16200000" flipH="1">
            <a:off x="4733856" y="4124256"/>
            <a:ext cx="22361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3 plastic products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1" name="Textfeld 36"/>
          <p:cNvSpPr txBox="1"/>
          <p:nvPr/>
        </p:nvSpPr>
        <p:spPr>
          <a:xfrm rot="16200000">
            <a:off x="7322200" y="4350401"/>
            <a:ext cx="1676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Custom-made</a:t>
            </a:r>
          </a:p>
        </p:txBody>
      </p:sp>
      <p:sp>
        <p:nvSpPr>
          <p:cNvPr id="50" name="Left Brace 49"/>
          <p:cNvSpPr/>
          <p:nvPr/>
        </p:nvSpPr>
        <p:spPr>
          <a:xfrm flipH="1">
            <a:off x="7716618" y="2961932"/>
            <a:ext cx="239822" cy="3394418"/>
          </a:xfrm>
          <a:prstGeom prst="leftBrac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834</Words>
  <Application>Microsoft Office PowerPoint</Application>
  <PresentationFormat>On-screen Show (4:3)</PresentationFormat>
  <Paragraphs>311</Paragraphs>
  <Slides>27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Cambria</vt:lpstr>
      <vt:lpstr>Segoe UI</vt:lpstr>
      <vt:lpstr>Times New Roman</vt:lpstr>
      <vt:lpstr>Office Theme</vt:lpstr>
      <vt:lpstr>Document</vt:lpstr>
      <vt:lpstr>CEFIC-LRI project DustEx DustEx Final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transfer of semi-volatile organic compounds from consumer products to dust</dc:title>
  <dc:creator>Sukiene, Vilma</dc:creator>
  <cp:lastModifiedBy>OOSTENS Celine</cp:lastModifiedBy>
  <cp:revision>1277</cp:revision>
  <cp:lastPrinted>2015-10-07T14:54:56Z</cp:lastPrinted>
  <dcterms:created xsi:type="dcterms:W3CDTF">2006-08-16T00:00:00Z</dcterms:created>
  <dcterms:modified xsi:type="dcterms:W3CDTF">2017-11-14T11:01:09Z</dcterms:modified>
</cp:coreProperties>
</file>