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0" r:id="rId3"/>
    <p:sldId id="258" r:id="rId4"/>
    <p:sldId id="259" r:id="rId5"/>
    <p:sldId id="269" r:id="rId6"/>
    <p:sldId id="261" r:id="rId7"/>
    <p:sldId id="266" r:id="rId8"/>
    <p:sldId id="267" r:id="rId9"/>
    <p:sldId id="262" r:id="rId10"/>
    <p:sldId id="289" r:id="rId11"/>
    <p:sldId id="260" r:id="rId12"/>
    <p:sldId id="263" r:id="rId13"/>
    <p:sldId id="286" r:id="rId14"/>
    <p:sldId id="257" r:id="rId15"/>
    <p:sldId id="270" r:id="rId16"/>
    <p:sldId id="284" r:id="rId17"/>
    <p:sldId id="271" r:id="rId18"/>
    <p:sldId id="285" r:id="rId19"/>
    <p:sldId id="291" r:id="rId20"/>
    <p:sldId id="273" r:id="rId21"/>
    <p:sldId id="275" r:id="rId22"/>
    <p:sldId id="277" r:id="rId23"/>
    <p:sldId id="278" r:id="rId24"/>
    <p:sldId id="282" r:id="rId25"/>
    <p:sldId id="279" r:id="rId26"/>
    <p:sldId id="280" r:id="rId27"/>
    <p:sldId id="268" r:id="rId28"/>
    <p:sldId id="288" r:id="rId29"/>
    <p:sldId id="287" r:id="rId3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43" d="100"/>
          <a:sy n="43" d="100"/>
        </p:scale>
        <p:origin x="-768" y="112"/>
      </p:cViewPr>
      <p:guideLst>
        <p:guide orient="horz" pos="2160"/>
        <p:guide pos="2880"/>
      </p:guideLst>
    </p:cSldViewPr>
  </p:slideViewPr>
  <p:notesTextViewPr>
    <p:cViewPr>
      <p:scale>
        <a:sx n="100" d="100"/>
        <a:sy n="100" d="100"/>
      </p:scale>
      <p:origin x="0" y="0"/>
    </p:cViewPr>
  </p:notesTextViewPr>
  <p:sorterViewPr>
    <p:cViewPr>
      <p:scale>
        <a:sx n="76" d="100"/>
        <a:sy n="76" d="100"/>
      </p:scale>
      <p:origin x="0" y="896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en-GB"/>
          </a:p>
        </p:txBody>
      </p:sp>
      <p:sp>
        <p:nvSpPr>
          <p:cNvPr id="4" name="Datumsplatzhalter 3"/>
          <p:cNvSpPr>
            <a:spLocks noGrp="1"/>
          </p:cNvSpPr>
          <p:nvPr>
            <p:ph type="dt" sz="half" idx="10"/>
          </p:nvPr>
        </p:nvSpPr>
        <p:spPr/>
        <p:txBody>
          <a:bodyPr/>
          <a:lstStyle/>
          <a:p>
            <a:fld id="{11BC51D7-89C2-B14D-95E4-A0E47A07F83F}" type="datetimeFigureOut">
              <a:rPr lang="de-DE" smtClean="0"/>
              <a:t>18.09.15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50916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GB"/>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11BC51D7-89C2-B14D-95E4-A0E47A07F83F}" type="datetimeFigureOut">
              <a:rPr lang="de-DE" smtClean="0"/>
              <a:t>18.09.15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63568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11BC51D7-89C2-B14D-95E4-A0E47A07F83F}" type="datetimeFigureOut">
              <a:rPr lang="de-DE" smtClean="0"/>
              <a:t>18.09.15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8489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GB"/>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11BC51D7-89C2-B14D-95E4-A0E47A07F83F}" type="datetimeFigureOut">
              <a:rPr lang="de-DE" smtClean="0"/>
              <a:t>18.09.15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20774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11BC51D7-89C2-B14D-95E4-A0E47A07F83F}" type="datetimeFigureOut">
              <a:rPr lang="de-DE" smtClean="0"/>
              <a:t>18.09.15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15664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11BC51D7-89C2-B14D-95E4-A0E47A07F83F}" type="datetimeFigureOut">
              <a:rPr lang="de-DE" smtClean="0"/>
              <a:t>18.09.15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11135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11BC51D7-89C2-B14D-95E4-A0E47A07F83F}" type="datetimeFigureOut">
              <a:rPr lang="de-DE" smtClean="0"/>
              <a:t>18.09.15</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407123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GB"/>
          </a:p>
        </p:txBody>
      </p:sp>
      <p:sp>
        <p:nvSpPr>
          <p:cNvPr id="3" name="Datumsplatzhalter 2"/>
          <p:cNvSpPr>
            <a:spLocks noGrp="1"/>
          </p:cNvSpPr>
          <p:nvPr>
            <p:ph type="dt" sz="half" idx="10"/>
          </p:nvPr>
        </p:nvSpPr>
        <p:spPr/>
        <p:txBody>
          <a:bodyPr/>
          <a:lstStyle/>
          <a:p>
            <a:fld id="{11BC51D7-89C2-B14D-95E4-A0E47A07F83F}" type="datetimeFigureOut">
              <a:rPr lang="de-DE" smtClean="0"/>
              <a:t>18.09.15</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12824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BC51D7-89C2-B14D-95E4-A0E47A07F83F}" type="datetimeFigureOut">
              <a:rPr lang="de-DE" smtClean="0"/>
              <a:t>18.09.15</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588733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11BC51D7-89C2-B14D-95E4-A0E47A07F83F}" type="datetimeFigureOut">
              <a:rPr lang="de-DE" smtClean="0"/>
              <a:t>18.09.15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352204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11BC51D7-89C2-B14D-95E4-A0E47A07F83F}" type="datetimeFigureOut">
              <a:rPr lang="de-DE" smtClean="0"/>
              <a:t>18.09.15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D828A53-FE0B-1746-9DF1-986C02FF9A4D}" type="slidenum">
              <a:rPr lang="en-GB" smtClean="0"/>
              <a:t>‹Nr.›</a:t>
            </a:fld>
            <a:endParaRPr lang="en-GB"/>
          </a:p>
        </p:txBody>
      </p:sp>
    </p:spTree>
    <p:extLst>
      <p:ext uri="{BB962C8B-B14F-4D97-AF65-F5344CB8AC3E}">
        <p14:creationId xmlns:p14="http://schemas.microsoft.com/office/powerpoint/2010/main" val="20481453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C51D7-89C2-B14D-95E4-A0E47A07F83F}" type="datetimeFigureOut">
              <a:rPr lang="de-DE" smtClean="0"/>
              <a:t>18.09.15</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28A53-FE0B-1746-9DF1-986C02FF9A4D}" type="slidenum">
              <a:rPr lang="en-GB" smtClean="0"/>
              <a:t>‹Nr.›</a:t>
            </a:fld>
            <a:endParaRPr lang="en-GB"/>
          </a:p>
        </p:txBody>
      </p:sp>
    </p:spTree>
    <p:extLst>
      <p:ext uri="{BB962C8B-B14F-4D97-AF65-F5344CB8AC3E}">
        <p14:creationId xmlns:p14="http://schemas.microsoft.com/office/powerpoint/2010/main" val="19202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10823"/>
            <a:ext cx="7772400" cy="1470025"/>
          </a:xfrm>
        </p:spPr>
        <p:txBody>
          <a:bodyPr>
            <a:normAutofit/>
          </a:bodyPr>
          <a:lstStyle/>
          <a:p>
            <a:r>
              <a:rPr lang="en-GB" sz="3600" dirty="0" smtClean="0">
                <a:latin typeface="Arial"/>
                <a:cs typeface="Arial"/>
              </a:rPr>
              <a:t>EUROTOX 2015</a:t>
            </a:r>
            <a:r>
              <a:rPr lang="en-GB" sz="3200" dirty="0" smtClean="0">
                <a:latin typeface="Arial"/>
                <a:cs typeface="Arial"/>
              </a:rPr>
              <a:t/>
            </a:r>
            <a:br>
              <a:rPr lang="en-GB" sz="3200" dirty="0" smtClean="0">
                <a:latin typeface="Arial"/>
                <a:cs typeface="Arial"/>
              </a:rPr>
            </a:br>
            <a:r>
              <a:rPr lang="en-GB" sz="2800" dirty="0" smtClean="0">
                <a:latin typeface="Arial"/>
                <a:cs typeface="Arial"/>
              </a:rPr>
              <a:t>Workshop W 13</a:t>
            </a:r>
            <a:endParaRPr lang="en-GB" sz="2800" dirty="0">
              <a:latin typeface="Arial"/>
              <a:cs typeface="Arial"/>
            </a:endParaRPr>
          </a:p>
        </p:txBody>
      </p:sp>
      <p:sp>
        <p:nvSpPr>
          <p:cNvPr id="3" name="Untertitel 2"/>
          <p:cNvSpPr>
            <a:spLocks noGrp="1"/>
          </p:cNvSpPr>
          <p:nvPr>
            <p:ph type="subTitle" idx="1"/>
          </p:nvPr>
        </p:nvSpPr>
        <p:spPr>
          <a:xfrm>
            <a:off x="423376" y="2395430"/>
            <a:ext cx="8034824" cy="4027762"/>
          </a:xfrm>
        </p:spPr>
        <p:txBody>
          <a:bodyPr>
            <a:normAutofit/>
          </a:bodyPr>
          <a:lstStyle/>
          <a:p>
            <a:r>
              <a:rPr lang="en-GB" dirty="0">
                <a:solidFill>
                  <a:schemeClr val="tx1"/>
                </a:solidFill>
                <a:latin typeface="Arial"/>
                <a:cs typeface="Arial"/>
              </a:rPr>
              <a:t>Risk assessment of endocrine disruptors</a:t>
            </a:r>
            <a:r>
              <a:rPr lang="en-GB" dirty="0" smtClean="0">
                <a:solidFill>
                  <a:schemeClr val="tx1"/>
                </a:solidFill>
                <a:latin typeface="Arial"/>
                <a:cs typeface="Arial"/>
              </a:rPr>
              <a:t>:</a:t>
            </a:r>
          </a:p>
          <a:p>
            <a:r>
              <a:rPr lang="en-GB" dirty="0" smtClean="0">
                <a:solidFill>
                  <a:schemeClr val="tx1"/>
                </a:solidFill>
                <a:latin typeface="Arial"/>
                <a:cs typeface="Arial"/>
              </a:rPr>
              <a:t> </a:t>
            </a:r>
            <a:r>
              <a:rPr lang="en-GB" dirty="0">
                <a:solidFill>
                  <a:schemeClr val="tx1"/>
                </a:solidFill>
                <a:latin typeface="Arial"/>
                <a:cs typeface="Arial"/>
              </a:rPr>
              <a:t>is there data </a:t>
            </a:r>
            <a:r>
              <a:rPr lang="en-GB" dirty="0" smtClean="0">
                <a:solidFill>
                  <a:schemeClr val="tx1"/>
                </a:solidFill>
                <a:latin typeface="Arial"/>
                <a:cs typeface="Arial"/>
              </a:rPr>
              <a:t>in support </a:t>
            </a:r>
            <a:r>
              <a:rPr lang="en-GB" dirty="0">
                <a:solidFill>
                  <a:schemeClr val="tx1"/>
                </a:solidFill>
                <a:latin typeface="Arial"/>
                <a:cs typeface="Arial"/>
              </a:rPr>
              <a:t>to deviate from the traditional approach relying on potency?</a:t>
            </a:r>
            <a:endParaRPr lang="de-DE" dirty="0">
              <a:solidFill>
                <a:schemeClr val="tx1"/>
              </a:solidFill>
              <a:latin typeface="Arial"/>
              <a:cs typeface="Arial"/>
            </a:endParaRPr>
          </a:p>
          <a:p>
            <a:endParaRPr lang="en-GB" dirty="0" smtClean="0">
              <a:solidFill>
                <a:schemeClr val="tx1"/>
              </a:solidFill>
              <a:latin typeface="Arial"/>
              <a:cs typeface="Arial"/>
            </a:endParaRPr>
          </a:p>
          <a:p>
            <a:r>
              <a:rPr lang="en-GB" dirty="0" smtClean="0">
                <a:solidFill>
                  <a:schemeClr val="tx1"/>
                </a:solidFill>
                <a:latin typeface="Arial"/>
                <a:cs typeface="Arial"/>
              </a:rPr>
              <a:t>Helmut Greim</a:t>
            </a:r>
          </a:p>
          <a:p>
            <a:r>
              <a:rPr lang="en-GB" dirty="0" smtClean="0">
                <a:solidFill>
                  <a:schemeClr val="tx1"/>
                </a:solidFill>
                <a:latin typeface="Arial"/>
                <a:cs typeface="Arial"/>
              </a:rPr>
              <a:t>Technical University Munich</a:t>
            </a:r>
            <a:endParaRPr lang="en-GB" dirty="0">
              <a:solidFill>
                <a:schemeClr val="tx1"/>
              </a:solidFill>
              <a:latin typeface="Arial"/>
              <a:cs typeface="Arial"/>
            </a:endParaRPr>
          </a:p>
          <a:p>
            <a:r>
              <a:rPr lang="en-GB" dirty="0" smtClean="0">
                <a:solidFill>
                  <a:schemeClr val="tx1"/>
                </a:solidFill>
                <a:latin typeface="Arial"/>
                <a:cs typeface="Arial"/>
              </a:rPr>
              <a:t> </a:t>
            </a:r>
            <a:endParaRPr lang="de-DE" dirty="0">
              <a:solidFill>
                <a:schemeClr val="tx1"/>
              </a:solidFill>
              <a:latin typeface="Arial"/>
              <a:cs typeface="Arial"/>
            </a:endParaRPr>
          </a:p>
          <a:p>
            <a:endParaRPr lang="en-GB" dirty="0"/>
          </a:p>
        </p:txBody>
      </p:sp>
    </p:spTree>
    <p:extLst>
      <p:ext uri="{BB962C8B-B14F-4D97-AF65-F5344CB8AC3E}">
        <p14:creationId xmlns:p14="http://schemas.microsoft.com/office/powerpoint/2010/main" val="107504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0774" y="568735"/>
            <a:ext cx="8245950" cy="523220"/>
          </a:xfrm>
          <a:prstGeom prst="rect">
            <a:avLst/>
          </a:prstGeom>
          <a:noFill/>
        </p:spPr>
        <p:txBody>
          <a:bodyPr wrap="square" rtlCol="0">
            <a:spAutoFit/>
          </a:bodyPr>
          <a:lstStyle/>
          <a:p>
            <a:pPr algn="ctr">
              <a:lnSpc>
                <a:spcPct val="120000"/>
              </a:lnSpc>
              <a:spcAft>
                <a:spcPts val="400"/>
              </a:spcAft>
            </a:pPr>
            <a:r>
              <a:rPr lang="en-US" sz="2400" dirty="0" smtClean="0">
                <a:latin typeface="Arial"/>
                <a:ea typeface="ＭＳ Ｐゴシック" charset="0"/>
                <a:cs typeface="Arial"/>
              </a:rPr>
              <a:t>NOAELs</a:t>
            </a:r>
            <a:endParaRPr lang="de-DE" sz="2400" dirty="0" smtClean="0">
              <a:latin typeface="Arial"/>
              <a:ea typeface="ＭＳ Ｐゴシック" charset="0"/>
              <a:cs typeface="Arial"/>
            </a:endParaRPr>
          </a:p>
        </p:txBody>
      </p:sp>
    </p:spTree>
    <p:extLst>
      <p:ext uri="{BB962C8B-B14F-4D97-AF65-F5344CB8AC3E}">
        <p14:creationId xmlns:p14="http://schemas.microsoft.com/office/powerpoint/2010/main" val="293907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0774" y="568735"/>
            <a:ext cx="8245950" cy="5160387"/>
          </a:xfrm>
          <a:prstGeom prst="rect">
            <a:avLst/>
          </a:prstGeom>
          <a:noFill/>
        </p:spPr>
        <p:txBody>
          <a:bodyPr wrap="square" rtlCol="0">
            <a:spAutoFit/>
          </a:bodyPr>
          <a:lstStyle/>
          <a:p>
            <a:pPr algn="ctr">
              <a:lnSpc>
                <a:spcPct val="120000"/>
              </a:lnSpc>
              <a:spcAft>
                <a:spcPts val="400"/>
              </a:spcAft>
            </a:pPr>
            <a:r>
              <a:rPr lang="en-US" sz="2400" dirty="0">
                <a:latin typeface="Arial"/>
                <a:ea typeface="ＭＳ Ｐゴシック" charset="0"/>
                <a:cs typeface="Arial"/>
              </a:rPr>
              <a:t>Comparison of </a:t>
            </a:r>
            <a:r>
              <a:rPr lang="en-US" sz="2400" dirty="0" smtClean="0">
                <a:latin typeface="Arial"/>
                <a:ea typeface="ＭＳ Ｐゴシック" charset="0"/>
                <a:cs typeface="Arial"/>
              </a:rPr>
              <a:t>EDs effect levels </a:t>
            </a:r>
            <a:r>
              <a:rPr lang="en-US" sz="2400" dirty="0">
                <a:latin typeface="Arial"/>
                <a:ea typeface="ＭＳ Ｐゴシック" charset="0"/>
                <a:cs typeface="Arial"/>
              </a:rPr>
              <a:t>from </a:t>
            </a:r>
            <a:r>
              <a:rPr lang="en-US" sz="2400" dirty="0" smtClean="0">
                <a:latin typeface="Arial"/>
                <a:ea typeface="ＭＳ Ｐゴシック" charset="0"/>
                <a:cs typeface="Arial"/>
              </a:rPr>
              <a:t>multi</a:t>
            </a:r>
            <a:r>
              <a:rPr lang="en-US" sz="2400" dirty="0">
                <a:latin typeface="Arial"/>
                <a:ea typeface="ＭＳ Ｐゴシック" charset="0"/>
                <a:cs typeface="Arial"/>
              </a:rPr>
              <a:t>-generation toxicity studies using administration with diet</a:t>
            </a:r>
            <a:r>
              <a:rPr lang="en-US" sz="2400" dirty="0" smtClean="0">
                <a:latin typeface="Arial"/>
                <a:ea typeface="ＭＳ Ｐゴシック" charset="0"/>
                <a:cs typeface="Arial"/>
              </a:rPr>
              <a:t>:</a:t>
            </a:r>
          </a:p>
          <a:p>
            <a:pPr>
              <a:lnSpc>
                <a:spcPct val="120000"/>
              </a:lnSpc>
              <a:spcAft>
                <a:spcPts val="400"/>
              </a:spcAft>
            </a:pPr>
            <a:endParaRPr lang="en-US" sz="2400" dirty="0">
              <a:latin typeface="Arial"/>
              <a:ea typeface="ＭＳ Ｐゴシック" charset="0"/>
              <a:cs typeface="Arial"/>
            </a:endParaRPr>
          </a:p>
          <a:p>
            <a:pPr marL="342900" indent="-342900">
              <a:lnSpc>
                <a:spcPct val="120000"/>
              </a:lnSpc>
              <a:spcAft>
                <a:spcPts val="400"/>
              </a:spcAft>
              <a:buFont typeface="Arial"/>
              <a:buChar char="•"/>
            </a:pPr>
            <a:r>
              <a:rPr lang="en-US" sz="2400" dirty="0" smtClean="0">
                <a:latin typeface="Arial"/>
                <a:ea typeface="ＭＳ Ｐゴシック" charset="0"/>
                <a:cs typeface="Arial"/>
              </a:rPr>
              <a:t>The </a:t>
            </a:r>
            <a:r>
              <a:rPr lang="en-US" sz="2400" dirty="0">
                <a:latin typeface="Arial"/>
                <a:ea typeface="ＭＳ Ｐゴシック" charset="0"/>
                <a:cs typeface="Arial"/>
              </a:rPr>
              <a:t>systemic no observable effect level (NOEL</a:t>
            </a:r>
            <a:r>
              <a:rPr lang="en-US" sz="2400" dirty="0" smtClean="0">
                <a:latin typeface="Arial"/>
                <a:ea typeface="ＭＳ Ｐゴシック" charset="0"/>
                <a:cs typeface="Arial"/>
              </a:rPr>
              <a:t>) of </a:t>
            </a:r>
            <a:r>
              <a:rPr lang="en-US" sz="2400" dirty="0" smtClean="0">
                <a:solidFill>
                  <a:srgbClr val="FF0000"/>
                </a:solidFill>
                <a:latin typeface="Arial"/>
                <a:ea typeface="ＭＳ Ｐゴシック" charset="0"/>
                <a:cs typeface="Arial"/>
              </a:rPr>
              <a:t>BPA</a:t>
            </a:r>
            <a:r>
              <a:rPr lang="en-US" sz="2400" dirty="0" smtClean="0">
                <a:latin typeface="Arial"/>
                <a:ea typeface="ＭＳ Ｐゴシック" charset="0"/>
                <a:cs typeface="Arial"/>
              </a:rPr>
              <a:t> </a:t>
            </a:r>
            <a:r>
              <a:rPr lang="en-US" sz="2400" dirty="0">
                <a:latin typeface="Arial"/>
                <a:ea typeface="ＭＳ Ｐゴシック" charset="0"/>
                <a:cs typeface="Arial"/>
              </a:rPr>
              <a:t>was 30 </a:t>
            </a:r>
            <a:r>
              <a:rPr lang="en-US" sz="2400" dirty="0" smtClean="0">
                <a:latin typeface="Arial"/>
                <a:ea typeface="ＭＳ Ｐゴシック" charset="0"/>
                <a:cs typeface="Arial"/>
              </a:rPr>
              <a:t>ppm (≈ 5 </a:t>
            </a:r>
            <a:r>
              <a:rPr lang="en-US" sz="2400" dirty="0">
                <a:latin typeface="Arial"/>
                <a:ea typeface="ＭＳ Ｐゴシック" charset="0"/>
                <a:cs typeface="Arial"/>
              </a:rPr>
              <a:t>mg/kg/day); the reproductive/developmental NOEL was 300 ppm (≈ 50 mg/kg/day)</a:t>
            </a:r>
            <a:r>
              <a:rPr lang="ja-JP" altLang="en-US" sz="2400" dirty="0">
                <a:latin typeface="Arial"/>
                <a:ea typeface="ＭＳ Ｐゴシック" charset="0"/>
                <a:cs typeface="Arial"/>
              </a:rPr>
              <a:t>”</a:t>
            </a:r>
            <a:r>
              <a:rPr lang="en-US" sz="2400" dirty="0">
                <a:latin typeface="Arial"/>
                <a:ea typeface="ＭＳ Ｐゴシック" charset="0"/>
                <a:cs typeface="Arial"/>
              </a:rPr>
              <a:t>  (</a:t>
            </a:r>
            <a:r>
              <a:rPr lang="en-US" sz="2400" dirty="0" err="1">
                <a:latin typeface="Arial"/>
                <a:ea typeface="ＭＳ Ｐゴシック" charset="0"/>
                <a:cs typeface="Arial"/>
              </a:rPr>
              <a:t>Tyl</a:t>
            </a:r>
            <a:r>
              <a:rPr lang="en-US" sz="2400" dirty="0">
                <a:latin typeface="Arial"/>
                <a:ea typeface="ＭＳ Ｐゴシック" charset="0"/>
                <a:cs typeface="Arial"/>
              </a:rPr>
              <a:t> et al., 2008)</a:t>
            </a:r>
          </a:p>
          <a:p>
            <a:pPr marL="342900" indent="-342900">
              <a:lnSpc>
                <a:spcPct val="120000"/>
              </a:lnSpc>
              <a:spcAft>
                <a:spcPts val="400"/>
              </a:spcAft>
              <a:buFont typeface="Arial"/>
              <a:buChar char="•"/>
            </a:pPr>
            <a:r>
              <a:rPr lang="en-US" altLang="ja-JP" sz="2400" dirty="0" smtClean="0">
                <a:latin typeface="Arial"/>
                <a:ea typeface="ＭＳ Ｐゴシック" charset="0"/>
                <a:cs typeface="Arial"/>
              </a:rPr>
              <a:t>The NOEL of </a:t>
            </a:r>
            <a:r>
              <a:rPr lang="en-US" altLang="ja-JP" sz="2400" dirty="0" smtClean="0">
                <a:solidFill>
                  <a:srgbClr val="FF0000"/>
                </a:solidFill>
                <a:latin typeface="Arial"/>
                <a:ea typeface="ＭＳ Ｐゴシック" charset="0"/>
                <a:cs typeface="Arial"/>
              </a:rPr>
              <a:t>estradiol</a:t>
            </a:r>
            <a:r>
              <a:rPr lang="en-US" altLang="ja-JP" sz="2400" dirty="0" smtClean="0">
                <a:latin typeface="Arial"/>
                <a:ea typeface="ＭＳ Ｐゴシック" charset="0"/>
                <a:cs typeface="Arial"/>
              </a:rPr>
              <a:t> was </a:t>
            </a:r>
            <a:r>
              <a:rPr lang="en-US" altLang="ja-JP" sz="2400" dirty="0">
                <a:latin typeface="Arial"/>
                <a:ea typeface="ＭＳ Ｐゴシック" charset="0"/>
                <a:cs typeface="Arial"/>
              </a:rPr>
              <a:t>0.005 </a:t>
            </a:r>
            <a:r>
              <a:rPr lang="en-US" altLang="ja-JP" sz="2400" dirty="0" smtClean="0">
                <a:latin typeface="Arial"/>
                <a:ea typeface="ＭＳ Ｐゴシック" charset="0"/>
                <a:cs typeface="Arial"/>
              </a:rPr>
              <a:t>ppm (</a:t>
            </a:r>
            <a:r>
              <a:rPr lang="en-US" sz="2400" dirty="0" smtClean="0">
                <a:latin typeface="Arial"/>
                <a:ea typeface="ＭＳ Ｐゴシック" charset="0"/>
                <a:cs typeface="Arial"/>
              </a:rPr>
              <a:t>≈ </a:t>
            </a:r>
            <a:r>
              <a:rPr lang="en-US" altLang="ja-JP" sz="2400" dirty="0" smtClean="0">
                <a:latin typeface="Arial"/>
                <a:ea typeface="ＭＳ Ｐゴシック" charset="0"/>
                <a:cs typeface="Arial"/>
              </a:rPr>
              <a:t>1 μg/</a:t>
            </a:r>
            <a:r>
              <a:rPr lang="en-US" altLang="ja-JP" sz="2400" dirty="0">
                <a:latin typeface="Arial"/>
                <a:ea typeface="ＭＳ Ｐゴシック" charset="0"/>
                <a:cs typeface="Arial"/>
              </a:rPr>
              <a:t>kg/day</a:t>
            </a:r>
            <a:r>
              <a:rPr lang="en-US" altLang="ja-JP" sz="2400" dirty="0" smtClean="0">
                <a:latin typeface="Arial"/>
                <a:ea typeface="ＭＳ Ｐゴシック" charset="0"/>
                <a:cs typeface="Arial"/>
              </a:rPr>
              <a:t>) </a:t>
            </a:r>
            <a:r>
              <a:rPr lang="en-US" altLang="ja-JP" sz="2400" dirty="0">
                <a:latin typeface="Arial"/>
                <a:ea typeface="ＭＳ Ｐゴシック" charset="0"/>
                <a:cs typeface="Arial"/>
              </a:rPr>
              <a:t>(</a:t>
            </a:r>
            <a:r>
              <a:rPr lang="en-US" altLang="ja-JP" sz="2400" dirty="0" err="1">
                <a:latin typeface="Arial"/>
                <a:ea typeface="ＭＳ Ｐゴシック" charset="0"/>
                <a:cs typeface="Arial"/>
              </a:rPr>
              <a:t>Tyl</a:t>
            </a:r>
            <a:r>
              <a:rPr lang="en-US" altLang="ja-JP" sz="2400" dirty="0">
                <a:latin typeface="Arial"/>
                <a:ea typeface="ＭＳ Ｐゴシック" charset="0"/>
                <a:cs typeface="Arial"/>
              </a:rPr>
              <a:t> et al., 2008)</a:t>
            </a:r>
          </a:p>
          <a:p>
            <a:pPr marL="342900" indent="-342900">
              <a:lnSpc>
                <a:spcPct val="120000"/>
              </a:lnSpc>
              <a:spcAft>
                <a:spcPts val="400"/>
              </a:spcAft>
              <a:buFont typeface="Arial"/>
              <a:buChar char="•"/>
            </a:pPr>
            <a:r>
              <a:rPr lang="en-US" altLang="ja-JP" sz="2400" dirty="0" err="1" smtClean="0">
                <a:solidFill>
                  <a:srgbClr val="FF0000"/>
                </a:solidFill>
                <a:latin typeface="Arial"/>
                <a:ea typeface="ＭＳ Ｐゴシック" charset="0"/>
                <a:cs typeface="Arial"/>
              </a:rPr>
              <a:t>Genistein</a:t>
            </a:r>
            <a:r>
              <a:rPr lang="en-US" altLang="ja-JP" sz="2400" dirty="0" smtClean="0">
                <a:latin typeface="Arial"/>
                <a:ea typeface="ＭＳ Ｐゴシック" charset="0"/>
                <a:cs typeface="Arial"/>
              </a:rPr>
              <a:t> </a:t>
            </a:r>
            <a:r>
              <a:rPr lang="en-US" altLang="ja-JP" sz="2400" dirty="0">
                <a:latin typeface="Arial"/>
                <a:ea typeface="ＭＳ Ｐゴシック" charset="0"/>
                <a:cs typeface="Arial"/>
              </a:rPr>
              <a:t>at 500 ppm </a:t>
            </a:r>
            <a:r>
              <a:rPr lang="en-US" altLang="ja-JP" sz="2400" dirty="0" smtClean="0">
                <a:latin typeface="Arial"/>
                <a:ea typeface="ＭＳ Ｐゴシック" charset="0"/>
                <a:cs typeface="Arial"/>
              </a:rPr>
              <a:t>(</a:t>
            </a:r>
            <a:r>
              <a:rPr lang="en-US" sz="2400" dirty="0" smtClean="0">
                <a:latin typeface="Arial"/>
                <a:ea typeface="ＭＳ Ｐゴシック" charset="0"/>
                <a:cs typeface="Arial"/>
              </a:rPr>
              <a:t>≈ 80 mg/kg) </a:t>
            </a:r>
            <a:r>
              <a:rPr lang="en-US" altLang="ja-JP" sz="2400" dirty="0" smtClean="0">
                <a:latin typeface="Arial"/>
                <a:ea typeface="ＭＳ Ｐゴシック" charset="0"/>
                <a:cs typeface="Arial"/>
              </a:rPr>
              <a:t>induced </a:t>
            </a:r>
            <a:r>
              <a:rPr lang="en-US" altLang="ja-JP" sz="2400" dirty="0">
                <a:latin typeface="Arial"/>
                <a:ea typeface="ＭＳ Ｐゴシック" charset="0"/>
                <a:cs typeface="Arial"/>
              </a:rPr>
              <a:t>in early onset of </a:t>
            </a:r>
            <a:r>
              <a:rPr lang="en-US" altLang="ja-JP" sz="2400" dirty="0" smtClean="0">
                <a:latin typeface="Arial"/>
                <a:ea typeface="ＭＳ Ｐゴシック" charset="0"/>
                <a:cs typeface="Arial"/>
              </a:rPr>
              <a:t>aberrant </a:t>
            </a:r>
            <a:r>
              <a:rPr lang="en-US" altLang="ja-JP" sz="2400" dirty="0">
                <a:latin typeface="Arial"/>
                <a:ea typeface="ＭＳ Ｐゴシック" charset="0"/>
                <a:cs typeface="Arial"/>
              </a:rPr>
              <a:t>cycles</a:t>
            </a:r>
            <a:r>
              <a:rPr lang="en-US" altLang="ja-JP" sz="2400" dirty="0" smtClean="0">
                <a:latin typeface="Arial"/>
                <a:ea typeface="ＭＳ Ｐゴシック" charset="0"/>
                <a:cs typeface="Arial"/>
              </a:rPr>
              <a:t>. </a:t>
            </a:r>
            <a:r>
              <a:rPr lang="en-US" altLang="ja-JP" sz="2400" dirty="0">
                <a:latin typeface="Arial"/>
                <a:ea typeface="ＭＳ Ｐゴシック" charset="0"/>
                <a:cs typeface="Arial"/>
              </a:rPr>
              <a:t>(</a:t>
            </a:r>
            <a:r>
              <a:rPr lang="en-US" altLang="ja-JP" sz="2400" dirty="0" err="1">
                <a:latin typeface="Arial"/>
                <a:ea typeface="ＭＳ Ｐゴシック" charset="0"/>
                <a:cs typeface="Arial"/>
              </a:rPr>
              <a:t>Delclos</a:t>
            </a:r>
            <a:r>
              <a:rPr lang="en-US" altLang="ja-JP" sz="2400" dirty="0">
                <a:latin typeface="Arial"/>
                <a:ea typeface="ＭＳ Ｐゴシック" charset="0"/>
                <a:cs typeface="Arial"/>
              </a:rPr>
              <a:t> et al, 2009</a:t>
            </a:r>
            <a:r>
              <a:rPr lang="en-US" altLang="ja-JP" sz="2400" dirty="0" smtClean="0">
                <a:latin typeface="Arial"/>
                <a:ea typeface="ＭＳ Ｐゴシック" charset="0"/>
                <a:cs typeface="Arial"/>
              </a:rPr>
              <a:t>)</a:t>
            </a:r>
            <a:endParaRPr lang="en-US" sz="2400" dirty="0">
              <a:latin typeface="Arial"/>
              <a:ea typeface="ＭＳ Ｐゴシック" charset="0"/>
              <a:cs typeface="Arial"/>
            </a:endParaRPr>
          </a:p>
        </p:txBody>
      </p:sp>
    </p:spTree>
    <p:extLst>
      <p:ext uri="{BB962C8B-B14F-4D97-AF65-F5344CB8AC3E}">
        <p14:creationId xmlns:p14="http://schemas.microsoft.com/office/powerpoint/2010/main" val="50425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00341" y="676481"/>
            <a:ext cx="8407165" cy="5909309"/>
          </a:xfrm>
          <a:prstGeom prst="rect">
            <a:avLst/>
          </a:prstGeom>
          <a:noFill/>
        </p:spPr>
        <p:txBody>
          <a:bodyPr wrap="square" rtlCol="0">
            <a:spAutoFit/>
          </a:bodyPr>
          <a:lstStyle/>
          <a:p>
            <a:pPr algn="ctr"/>
            <a:r>
              <a:rPr lang="de-DE" altLang="ja-JP" sz="2400" b="1" dirty="0" err="1" smtClean="0">
                <a:latin typeface="Arial" charset="0"/>
                <a:ea typeface="ＭＳ Ｐゴシック" charset="0"/>
              </a:rPr>
              <a:t>Testing</a:t>
            </a:r>
            <a:r>
              <a:rPr lang="de-DE" altLang="ja-JP" sz="2400" b="1" dirty="0" smtClean="0">
                <a:latin typeface="Arial" charset="0"/>
                <a:ea typeface="ＭＳ Ｐゴシック" charset="0"/>
              </a:rPr>
              <a:t> </a:t>
            </a:r>
            <a:r>
              <a:rPr lang="de-DE" altLang="ja-JP" sz="2400" b="1" dirty="0" err="1" smtClean="0">
                <a:latin typeface="Arial" charset="0"/>
                <a:ea typeface="ＭＳ Ｐゴシック" charset="0"/>
              </a:rPr>
              <a:t>procedures</a:t>
            </a:r>
            <a:r>
              <a:rPr lang="de-DE" altLang="ja-JP" sz="2400" b="1" dirty="0" smtClean="0">
                <a:latin typeface="Arial" charset="0"/>
                <a:ea typeface="ＭＳ Ｐゴシック" charset="0"/>
              </a:rPr>
              <a:t> </a:t>
            </a:r>
            <a:r>
              <a:rPr lang="de-DE" altLang="ja-JP" sz="2400" b="1" dirty="0" err="1" smtClean="0">
                <a:latin typeface="Arial" charset="0"/>
                <a:ea typeface="ＭＳ Ｐゴシック" charset="0"/>
              </a:rPr>
              <a:t>sufficiently</a:t>
            </a:r>
            <a:r>
              <a:rPr lang="de-DE" altLang="ja-JP" sz="2400" b="1" dirty="0" smtClean="0">
                <a:latin typeface="Arial" charset="0"/>
                <a:ea typeface="ＭＳ Ｐゴシック" charset="0"/>
              </a:rPr>
              <a:t> sensitive?</a:t>
            </a:r>
          </a:p>
          <a:p>
            <a:pPr algn="ctr"/>
            <a:endParaRPr lang="de-DE" altLang="ja-JP" sz="2400" dirty="0" smtClean="0">
              <a:latin typeface="Arial" charset="0"/>
              <a:ea typeface="ＭＳ Ｐゴシック" charset="0"/>
            </a:endParaRPr>
          </a:p>
          <a:p>
            <a:r>
              <a:rPr lang="ja-JP" altLang="en-US" sz="2400" dirty="0" smtClean="0">
                <a:latin typeface="Arial" charset="0"/>
                <a:ea typeface="ＭＳ Ｐゴシック" charset="0"/>
              </a:rPr>
              <a:t>“</a:t>
            </a:r>
            <a:r>
              <a:rPr lang="en-US" sz="2400" dirty="0">
                <a:latin typeface="Arial" charset="0"/>
                <a:ea typeface="ＭＳ Ｐゴシック" charset="0"/>
              </a:rPr>
              <a:t>As such, the current testing approaches perform this function successfully and, based on the current evaluation, are unlikely to mischaracterize a chemical that has the potential to adversely perturb the endocrine system due to an NMDR.</a:t>
            </a:r>
            <a:r>
              <a:rPr lang="ja-JP" altLang="en-US" sz="2400" dirty="0">
                <a:latin typeface="Arial" charset="0"/>
                <a:ea typeface="ＭＳ Ｐゴシック" charset="0"/>
              </a:rPr>
              <a:t>”</a:t>
            </a:r>
            <a:r>
              <a:rPr lang="en-US" sz="2400" dirty="0">
                <a:latin typeface="Arial" charset="0"/>
                <a:ea typeface="ＭＳ Ｐゴシック" charset="0"/>
              </a:rPr>
              <a:t> (US-EPA, 2013</a:t>
            </a:r>
            <a:r>
              <a:rPr lang="en-US" sz="2400" dirty="0" smtClean="0">
                <a:latin typeface="Arial" charset="0"/>
                <a:ea typeface="ＭＳ Ｐゴシック" charset="0"/>
              </a:rPr>
              <a:t>)</a:t>
            </a:r>
          </a:p>
          <a:p>
            <a:endParaRPr lang="en-US" sz="2400" dirty="0">
              <a:latin typeface="Arial" charset="0"/>
              <a:ea typeface="ＭＳ Ｐゴシック" charset="0"/>
            </a:endParaRPr>
          </a:p>
          <a:p>
            <a:r>
              <a:rPr lang="ja-JP" altLang="en-US" sz="2400" dirty="0">
                <a:latin typeface="Arial" charset="0"/>
                <a:ea typeface="ＭＳ Ｐゴシック" charset="0"/>
              </a:rPr>
              <a:t>“</a:t>
            </a:r>
            <a:r>
              <a:rPr lang="en-US" altLang="ja-JP" sz="2400" dirty="0">
                <a:latin typeface="Arial" charset="0"/>
                <a:ea typeface="ＭＳ Ｐゴシック" charset="0"/>
              </a:rPr>
              <a:t>The animal studies on developmental and reproductive toxicology reporting effects at </a:t>
            </a:r>
            <a:r>
              <a:rPr lang="en-US" altLang="ja-JP" sz="2400" dirty="0" smtClean="0">
                <a:latin typeface="Arial" charset="0"/>
                <a:ea typeface="ＭＳ Ｐゴシック" charset="0"/>
              </a:rPr>
              <a:t>(BPA) doses </a:t>
            </a:r>
            <a:r>
              <a:rPr lang="en-US" altLang="ja-JP" sz="2400" dirty="0">
                <a:latin typeface="Arial" charset="0"/>
                <a:ea typeface="ＭＳ Ｐゴシック" charset="0"/>
              </a:rPr>
              <a:t>lower than 5 mg/kg </a:t>
            </a:r>
            <a:r>
              <a:rPr lang="en-US" altLang="ja-JP" sz="2400" dirty="0" err="1">
                <a:latin typeface="Arial" charset="0"/>
                <a:ea typeface="ＭＳ Ｐゴシック" charset="0"/>
              </a:rPr>
              <a:t>b.w</a:t>
            </a:r>
            <a:r>
              <a:rPr lang="en-US" altLang="ja-JP" sz="2400" dirty="0">
                <a:latin typeface="Arial" charset="0"/>
                <a:ea typeface="ＭＳ Ｐゴシック" charset="0"/>
              </a:rPr>
              <a:t>./day have severe shortcomings and were considered to be invalid. The Panel considers that the valid studies do not raise concern regarding reproductive and developmental toxicity of BPA at doses lower than 5 mg/kg </a:t>
            </a:r>
            <a:r>
              <a:rPr lang="en-US" altLang="ja-JP" sz="2400" dirty="0" err="1">
                <a:latin typeface="Arial" charset="0"/>
                <a:ea typeface="ＭＳ Ｐゴシック" charset="0"/>
              </a:rPr>
              <a:t>b.w</a:t>
            </a:r>
            <a:r>
              <a:rPr lang="en-US" altLang="ja-JP" sz="2400" dirty="0">
                <a:latin typeface="Arial" charset="0"/>
                <a:ea typeface="ＭＳ Ｐゴシック" charset="0"/>
              </a:rPr>
              <a:t>./day</a:t>
            </a:r>
            <a:r>
              <a:rPr lang="ja-JP" altLang="en-US" sz="2400" dirty="0">
                <a:latin typeface="Arial" charset="0"/>
                <a:ea typeface="ＭＳ Ｐゴシック" charset="0"/>
              </a:rPr>
              <a:t>”</a:t>
            </a:r>
            <a:r>
              <a:rPr lang="en-US" altLang="ja-JP" sz="2400" dirty="0">
                <a:latin typeface="Arial" charset="0"/>
                <a:ea typeface="ＭＳ Ｐゴシック" charset="0"/>
              </a:rPr>
              <a:t>. (EFSA, 2010)</a:t>
            </a:r>
            <a:endParaRPr lang="en-US" sz="2400" dirty="0">
              <a:latin typeface="Arial" charset="0"/>
              <a:ea typeface="ＭＳ Ｐゴシック" charset="0"/>
            </a:endParaRPr>
          </a:p>
          <a:p>
            <a:endParaRPr lang="en-GB" dirty="0"/>
          </a:p>
        </p:txBody>
      </p:sp>
    </p:spTree>
    <p:extLst>
      <p:ext uri="{BB962C8B-B14F-4D97-AF65-F5344CB8AC3E}">
        <p14:creationId xmlns:p14="http://schemas.microsoft.com/office/powerpoint/2010/main" val="427824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38151" y="337319"/>
            <a:ext cx="8632967" cy="5632310"/>
          </a:xfrm>
          <a:prstGeom prst="rect">
            <a:avLst/>
          </a:prstGeom>
          <a:noFill/>
        </p:spPr>
        <p:txBody>
          <a:bodyPr wrap="square" rtlCol="0">
            <a:spAutoFit/>
          </a:bodyPr>
          <a:lstStyle/>
          <a:p>
            <a:pPr algn="ctr"/>
            <a:r>
              <a:rPr lang="en-GB" sz="2400" b="1" dirty="0" err="1" smtClean="0">
                <a:latin typeface="Arial"/>
                <a:cs typeface="Arial"/>
              </a:rPr>
              <a:t>Bisphenol</a:t>
            </a:r>
            <a:r>
              <a:rPr lang="en-GB" sz="2400" b="1" dirty="0" smtClean="0">
                <a:latin typeface="Arial"/>
                <a:cs typeface="Arial"/>
              </a:rPr>
              <a:t> A: Effects below 5 mg/kg ?</a:t>
            </a:r>
          </a:p>
          <a:p>
            <a:r>
              <a:rPr lang="en-GB" sz="2400" dirty="0" err="1" smtClean="0">
                <a:latin typeface="Arial"/>
                <a:cs typeface="Arial"/>
              </a:rPr>
              <a:t>Rebuli</a:t>
            </a:r>
            <a:r>
              <a:rPr lang="en-GB" sz="2400" dirty="0" smtClean="0">
                <a:latin typeface="Arial"/>
                <a:cs typeface="Arial"/>
              </a:rPr>
              <a:t> et al (2014) </a:t>
            </a:r>
            <a:r>
              <a:rPr lang="en-GB" sz="2400" dirty="0" err="1" smtClean="0">
                <a:latin typeface="Arial"/>
                <a:cs typeface="Arial"/>
              </a:rPr>
              <a:t>Toxicol</a:t>
            </a:r>
            <a:r>
              <a:rPr lang="en-GB" sz="2400" dirty="0" smtClean="0">
                <a:latin typeface="Arial"/>
                <a:cs typeface="Arial"/>
              </a:rPr>
              <a:t> </a:t>
            </a:r>
            <a:r>
              <a:rPr lang="en-GB" sz="2400" dirty="0" err="1" smtClean="0">
                <a:latin typeface="Arial"/>
                <a:cs typeface="Arial"/>
              </a:rPr>
              <a:t>Sci</a:t>
            </a:r>
            <a:r>
              <a:rPr lang="en-GB" sz="2400" dirty="0" smtClean="0">
                <a:latin typeface="Arial"/>
                <a:cs typeface="Arial"/>
              </a:rPr>
              <a:t> 140, 190-203 NTP sponsored</a:t>
            </a:r>
          </a:p>
          <a:p>
            <a:endParaRPr lang="en-GB" sz="2400" dirty="0">
              <a:latin typeface="Arial"/>
              <a:cs typeface="Arial"/>
            </a:endParaRPr>
          </a:p>
          <a:p>
            <a:r>
              <a:rPr lang="en-GB" sz="2400" dirty="0" smtClean="0">
                <a:latin typeface="Arial"/>
                <a:cs typeface="Arial"/>
              </a:rPr>
              <a:t>Gestation day 6 through postnatal day 90, sacrifices PND 21 and 90, Determination of </a:t>
            </a:r>
            <a:r>
              <a:rPr lang="en-GB" sz="2400" i="1" dirty="0" smtClean="0">
                <a:latin typeface="Arial"/>
                <a:cs typeface="Arial"/>
              </a:rPr>
              <a:t>ESR 1 </a:t>
            </a:r>
            <a:r>
              <a:rPr lang="en-GB" sz="2400" dirty="0" smtClean="0">
                <a:latin typeface="Arial"/>
                <a:cs typeface="Arial"/>
              </a:rPr>
              <a:t>and</a:t>
            </a:r>
            <a:r>
              <a:rPr lang="en-GB" sz="2400" i="1" dirty="0" smtClean="0">
                <a:latin typeface="Arial"/>
                <a:cs typeface="Arial"/>
              </a:rPr>
              <a:t> 2</a:t>
            </a:r>
            <a:r>
              <a:rPr lang="en-GB" sz="2400" dirty="0" smtClean="0">
                <a:latin typeface="Arial"/>
                <a:cs typeface="Arial"/>
              </a:rPr>
              <a:t> gene expression in sexually dimorphic brain regions of </a:t>
            </a:r>
            <a:r>
              <a:rPr lang="en-GB" sz="2400" dirty="0" err="1" smtClean="0">
                <a:latin typeface="Arial"/>
                <a:cs typeface="Arial"/>
              </a:rPr>
              <a:t>prepubertal</a:t>
            </a:r>
            <a:r>
              <a:rPr lang="en-GB" sz="2400" dirty="0" smtClean="0">
                <a:latin typeface="Arial"/>
                <a:cs typeface="Arial"/>
              </a:rPr>
              <a:t> and adult female rats.</a:t>
            </a:r>
          </a:p>
          <a:p>
            <a:r>
              <a:rPr lang="en-GB" sz="2400" dirty="0" smtClean="0">
                <a:latin typeface="Arial"/>
                <a:cs typeface="Arial"/>
              </a:rPr>
              <a:t>BPA: 7 doses between 2.5-2700 μg/kg, EE2: 0.5 and 5 </a:t>
            </a:r>
            <a:r>
              <a:rPr lang="en-GB" sz="2400" dirty="0">
                <a:latin typeface="Arial"/>
                <a:cs typeface="Arial"/>
              </a:rPr>
              <a:t>μg/</a:t>
            </a:r>
            <a:r>
              <a:rPr lang="en-GB" sz="2400" dirty="0" smtClean="0">
                <a:latin typeface="Arial"/>
                <a:cs typeface="Arial"/>
              </a:rPr>
              <a:t>kg</a:t>
            </a:r>
          </a:p>
          <a:p>
            <a:endParaRPr lang="en-GB" sz="2400" dirty="0" smtClean="0">
              <a:latin typeface="Arial"/>
              <a:cs typeface="Arial"/>
            </a:endParaRPr>
          </a:p>
          <a:p>
            <a:r>
              <a:rPr lang="en-GB" sz="2400" dirty="0" smtClean="0">
                <a:latin typeface="Arial"/>
                <a:cs typeface="Arial"/>
              </a:rPr>
              <a:t>Results:</a:t>
            </a:r>
          </a:p>
          <a:p>
            <a:endParaRPr lang="en-GB" sz="2400" dirty="0">
              <a:latin typeface="Arial"/>
              <a:cs typeface="Arial"/>
            </a:endParaRPr>
          </a:p>
          <a:p>
            <a:r>
              <a:rPr lang="en-GB" sz="2400" dirty="0" smtClean="0">
                <a:solidFill>
                  <a:srgbClr val="FF0000"/>
                </a:solidFill>
                <a:latin typeface="Arial"/>
                <a:cs typeface="Arial"/>
              </a:rPr>
              <a:t>Decreased gene expression at 2.5 and 25 </a:t>
            </a:r>
            <a:r>
              <a:rPr lang="en-GB" sz="2400" dirty="0">
                <a:solidFill>
                  <a:srgbClr val="FF0000"/>
                </a:solidFill>
                <a:latin typeface="Arial"/>
                <a:cs typeface="Arial"/>
              </a:rPr>
              <a:t>μg/</a:t>
            </a:r>
            <a:r>
              <a:rPr lang="en-GB" sz="2400" dirty="0" smtClean="0">
                <a:solidFill>
                  <a:srgbClr val="FF0000"/>
                </a:solidFill>
                <a:latin typeface="Arial"/>
                <a:cs typeface="Arial"/>
              </a:rPr>
              <a:t>kg, marginal at 260 and 2700 </a:t>
            </a:r>
            <a:r>
              <a:rPr lang="en-GB" sz="2400" dirty="0">
                <a:solidFill>
                  <a:srgbClr val="FF0000"/>
                </a:solidFill>
                <a:latin typeface="Arial"/>
                <a:cs typeface="Arial"/>
              </a:rPr>
              <a:t>μg/</a:t>
            </a:r>
            <a:r>
              <a:rPr lang="en-GB" sz="2400" dirty="0" smtClean="0">
                <a:solidFill>
                  <a:srgbClr val="FF0000"/>
                </a:solidFill>
                <a:latin typeface="Arial"/>
                <a:cs typeface="Arial"/>
              </a:rPr>
              <a:t>kg.</a:t>
            </a:r>
          </a:p>
          <a:p>
            <a:r>
              <a:rPr lang="en-GB" sz="2400" dirty="0" smtClean="0">
                <a:latin typeface="Arial"/>
                <a:cs typeface="Arial"/>
              </a:rPr>
              <a:t>Interpretation problematic. Even authors indicate that the physiological consequences of effects need to be evaluated.</a:t>
            </a:r>
          </a:p>
        </p:txBody>
      </p:sp>
    </p:spTree>
    <p:extLst>
      <p:ext uri="{BB962C8B-B14F-4D97-AF65-F5344CB8AC3E}">
        <p14:creationId xmlns:p14="http://schemas.microsoft.com/office/powerpoint/2010/main" val="288799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38151" y="337319"/>
            <a:ext cx="8632967" cy="5632310"/>
          </a:xfrm>
          <a:prstGeom prst="rect">
            <a:avLst/>
          </a:prstGeom>
          <a:noFill/>
        </p:spPr>
        <p:txBody>
          <a:bodyPr wrap="square" rtlCol="0">
            <a:spAutoFit/>
          </a:bodyPr>
          <a:lstStyle/>
          <a:p>
            <a:pPr algn="ctr"/>
            <a:r>
              <a:rPr lang="en-GB" sz="2400" b="1" dirty="0" err="1" smtClean="0">
                <a:latin typeface="Arial"/>
                <a:cs typeface="Arial"/>
              </a:rPr>
              <a:t>Bisphenol</a:t>
            </a:r>
            <a:r>
              <a:rPr lang="en-GB" sz="2400" b="1" dirty="0" smtClean="0">
                <a:latin typeface="Arial"/>
                <a:cs typeface="Arial"/>
              </a:rPr>
              <a:t> A: Effects below 5 mg/kg ?</a:t>
            </a:r>
          </a:p>
          <a:p>
            <a:r>
              <a:rPr lang="en-GB" sz="2400" dirty="0" err="1" smtClean="0">
                <a:latin typeface="Arial"/>
                <a:cs typeface="Arial"/>
              </a:rPr>
              <a:t>Delclos</a:t>
            </a:r>
            <a:r>
              <a:rPr lang="en-GB" sz="2400" dirty="0" smtClean="0">
                <a:latin typeface="Arial"/>
                <a:cs typeface="Arial"/>
              </a:rPr>
              <a:t> et al (2014) </a:t>
            </a:r>
            <a:r>
              <a:rPr lang="en-GB" sz="2400" dirty="0" err="1" smtClean="0">
                <a:latin typeface="Arial"/>
                <a:cs typeface="Arial"/>
              </a:rPr>
              <a:t>Toxicol</a:t>
            </a:r>
            <a:r>
              <a:rPr lang="en-GB" sz="2400" dirty="0" smtClean="0">
                <a:latin typeface="Arial"/>
                <a:cs typeface="Arial"/>
              </a:rPr>
              <a:t> </a:t>
            </a:r>
            <a:r>
              <a:rPr lang="en-GB" sz="2400" dirty="0" err="1" smtClean="0">
                <a:latin typeface="Arial"/>
                <a:cs typeface="Arial"/>
              </a:rPr>
              <a:t>Sci</a:t>
            </a:r>
            <a:r>
              <a:rPr lang="en-GB" sz="2400" dirty="0" smtClean="0">
                <a:latin typeface="Arial"/>
                <a:cs typeface="Arial"/>
              </a:rPr>
              <a:t> 139, 174-197 NTP sponsored</a:t>
            </a:r>
          </a:p>
          <a:p>
            <a:endParaRPr lang="en-GB" sz="2400" dirty="0">
              <a:latin typeface="Arial"/>
              <a:cs typeface="Arial"/>
            </a:endParaRPr>
          </a:p>
          <a:p>
            <a:r>
              <a:rPr lang="en-GB" sz="2400" dirty="0" smtClean="0">
                <a:latin typeface="Arial"/>
                <a:cs typeface="Arial"/>
              </a:rPr>
              <a:t>Gestation day 6 through postnatal day 90, interim sacrifices</a:t>
            </a:r>
          </a:p>
          <a:p>
            <a:r>
              <a:rPr lang="en-GB" sz="2400" dirty="0" smtClean="0">
                <a:latin typeface="Arial"/>
                <a:cs typeface="Arial"/>
              </a:rPr>
              <a:t>BPA: 7 doses between 2.5-2700 μg/kg, 100 and 300 mg/kg</a:t>
            </a:r>
          </a:p>
          <a:p>
            <a:r>
              <a:rPr lang="en-GB" sz="2400" dirty="0" smtClean="0">
                <a:latin typeface="Arial"/>
                <a:cs typeface="Arial"/>
              </a:rPr>
              <a:t>EE2: 0.5 and 5 </a:t>
            </a:r>
            <a:r>
              <a:rPr lang="en-GB" sz="2400" dirty="0">
                <a:latin typeface="Arial"/>
                <a:cs typeface="Arial"/>
              </a:rPr>
              <a:t>μg/</a:t>
            </a:r>
            <a:r>
              <a:rPr lang="en-GB" sz="2400" dirty="0" smtClean="0">
                <a:latin typeface="Arial"/>
                <a:cs typeface="Arial"/>
              </a:rPr>
              <a:t>kg</a:t>
            </a:r>
          </a:p>
          <a:p>
            <a:r>
              <a:rPr lang="en-GB" sz="2400" dirty="0" smtClean="0">
                <a:latin typeface="Arial"/>
                <a:cs typeface="Arial"/>
              </a:rPr>
              <a:t>Results:</a:t>
            </a:r>
          </a:p>
          <a:p>
            <a:r>
              <a:rPr lang="en-GB" sz="2400" dirty="0" smtClean="0">
                <a:latin typeface="Arial"/>
                <a:cs typeface="Arial"/>
              </a:rPr>
              <a:t>Clear adverse effects at 100 and 300 mg/kg BPA, overlapping EE2 effects:</a:t>
            </a:r>
          </a:p>
          <a:p>
            <a:pPr marL="342900" indent="-342900">
              <a:buFont typeface="Arial"/>
              <a:buChar char="•"/>
            </a:pPr>
            <a:r>
              <a:rPr lang="en-GB" sz="2400" dirty="0" smtClean="0">
                <a:latin typeface="Arial"/>
                <a:cs typeface="Arial"/>
              </a:rPr>
              <a:t>Depressed gestational and postnatal </a:t>
            </a:r>
            <a:r>
              <a:rPr lang="en-GB" sz="2400" dirty="0" err="1" smtClean="0">
                <a:latin typeface="Arial"/>
                <a:cs typeface="Arial"/>
              </a:rPr>
              <a:t>bw</a:t>
            </a:r>
            <a:r>
              <a:rPr lang="en-GB" sz="2400" dirty="0" smtClean="0">
                <a:latin typeface="Arial"/>
                <a:cs typeface="Arial"/>
              </a:rPr>
              <a:t> gain</a:t>
            </a:r>
          </a:p>
          <a:p>
            <a:pPr marL="342900" indent="-342900">
              <a:buFont typeface="Arial"/>
              <a:buChar char="•"/>
            </a:pPr>
            <a:r>
              <a:rPr lang="en-GB" sz="2400" dirty="0" smtClean="0">
                <a:latin typeface="Arial"/>
                <a:cs typeface="Arial"/>
              </a:rPr>
              <a:t>Effects on ovary (increased cystic follicles, depleted corpora lutea and </a:t>
            </a:r>
            <a:r>
              <a:rPr lang="en-GB" sz="2400" dirty="0" err="1" smtClean="0">
                <a:latin typeface="Arial"/>
                <a:cs typeface="Arial"/>
              </a:rPr>
              <a:t>antral</a:t>
            </a:r>
            <a:r>
              <a:rPr lang="en-GB" sz="2400" dirty="0" smtClean="0">
                <a:latin typeface="Arial"/>
                <a:cs typeface="Arial"/>
              </a:rPr>
              <a:t> follicles)</a:t>
            </a:r>
          </a:p>
          <a:p>
            <a:pPr marL="342900" indent="-342900">
              <a:buFont typeface="Arial"/>
              <a:buChar char="•"/>
            </a:pPr>
            <a:r>
              <a:rPr lang="en-GB" sz="2400" dirty="0" smtClean="0">
                <a:latin typeface="Arial"/>
                <a:cs typeface="Arial"/>
              </a:rPr>
              <a:t>Serum hormones: increased EE2, prolactin, decreased progesterone</a:t>
            </a:r>
          </a:p>
          <a:p>
            <a:r>
              <a:rPr lang="en-GB" sz="2400" dirty="0" smtClean="0">
                <a:solidFill>
                  <a:srgbClr val="FF0000"/>
                </a:solidFill>
                <a:latin typeface="Arial"/>
                <a:cs typeface="Arial"/>
              </a:rPr>
              <a:t>No effects at low doses (2.5-2700 </a:t>
            </a:r>
            <a:r>
              <a:rPr lang="en-GB" sz="2400" dirty="0">
                <a:solidFill>
                  <a:srgbClr val="FF0000"/>
                </a:solidFill>
                <a:latin typeface="Arial"/>
                <a:cs typeface="Arial"/>
              </a:rPr>
              <a:t>μg/</a:t>
            </a:r>
            <a:r>
              <a:rPr lang="en-GB" sz="2400" dirty="0" smtClean="0">
                <a:solidFill>
                  <a:srgbClr val="FF0000"/>
                </a:solidFill>
                <a:latin typeface="Arial"/>
                <a:cs typeface="Arial"/>
              </a:rPr>
              <a:t>kg)</a:t>
            </a:r>
            <a:endParaRPr lang="en-GB" sz="2400" dirty="0">
              <a:solidFill>
                <a:srgbClr val="FF0000"/>
              </a:solidFill>
              <a:latin typeface="Arial"/>
              <a:cs typeface="Arial"/>
            </a:endParaRPr>
          </a:p>
        </p:txBody>
      </p:sp>
    </p:spTree>
    <p:extLst>
      <p:ext uri="{BB962C8B-B14F-4D97-AF65-F5344CB8AC3E}">
        <p14:creationId xmlns:p14="http://schemas.microsoft.com/office/powerpoint/2010/main" val="314317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64596" y="405747"/>
            <a:ext cx="8696392" cy="6001642"/>
          </a:xfrm>
          <a:prstGeom prst="rect">
            <a:avLst/>
          </a:prstGeom>
          <a:noFill/>
        </p:spPr>
        <p:txBody>
          <a:bodyPr wrap="square" rtlCol="0">
            <a:spAutoFit/>
          </a:bodyPr>
          <a:lstStyle/>
          <a:p>
            <a:pPr algn="ctr">
              <a:buSzPct val="70000"/>
            </a:pPr>
            <a:endParaRPr lang="en-US" sz="2400" dirty="0" smtClean="0">
              <a:solidFill>
                <a:srgbClr val="000000"/>
              </a:solidFill>
              <a:latin typeface="Arial"/>
              <a:cs typeface="Arial"/>
            </a:endParaRPr>
          </a:p>
          <a:p>
            <a:pPr>
              <a:buSzPct val="70000"/>
            </a:pPr>
            <a:r>
              <a:rPr lang="en-US" sz="2400" b="1" dirty="0" err="1" smtClean="0">
                <a:solidFill>
                  <a:srgbClr val="000000"/>
                </a:solidFill>
                <a:latin typeface="Arial"/>
                <a:cs typeface="Arial"/>
              </a:rPr>
              <a:t>Vinclozolin</a:t>
            </a:r>
            <a:r>
              <a:rPr lang="en-US" sz="2400" b="1" dirty="0" smtClean="0">
                <a:solidFill>
                  <a:srgbClr val="000000"/>
                </a:solidFill>
                <a:latin typeface="Arial"/>
                <a:cs typeface="Arial"/>
              </a:rPr>
              <a:t>: known </a:t>
            </a:r>
            <a:r>
              <a:rPr lang="en-US" sz="2400" b="1" dirty="0">
                <a:solidFill>
                  <a:srgbClr val="000000"/>
                </a:solidFill>
                <a:latin typeface="Arial"/>
                <a:cs typeface="Arial"/>
              </a:rPr>
              <a:t>and well-characterized anti-</a:t>
            </a:r>
            <a:r>
              <a:rPr lang="en-US" sz="2400" b="1" dirty="0" smtClean="0">
                <a:solidFill>
                  <a:srgbClr val="000000"/>
                </a:solidFill>
                <a:latin typeface="Arial"/>
                <a:cs typeface="Arial"/>
              </a:rPr>
              <a:t>androgen.</a:t>
            </a:r>
            <a:endParaRPr lang="en-US" sz="2400" dirty="0" smtClean="0">
              <a:solidFill>
                <a:srgbClr val="000000"/>
              </a:solidFill>
              <a:latin typeface="Arial"/>
              <a:cs typeface="Arial"/>
            </a:endParaRPr>
          </a:p>
          <a:p>
            <a:pPr>
              <a:buSzPct val="70000"/>
            </a:pPr>
            <a:endParaRPr lang="en-US" sz="2400" i="1" dirty="0" smtClean="0">
              <a:solidFill>
                <a:srgbClr val="000000"/>
              </a:solidFill>
              <a:latin typeface="Arial"/>
              <a:cs typeface="Arial"/>
            </a:endParaRPr>
          </a:p>
          <a:p>
            <a:pPr marL="342900" indent="-342900">
              <a:buSzPct val="70000"/>
              <a:buFont typeface="Arial"/>
              <a:buChar char="•"/>
            </a:pPr>
            <a:r>
              <a:rPr lang="en-US" sz="2400" dirty="0">
                <a:solidFill>
                  <a:srgbClr val="000000"/>
                </a:solidFill>
                <a:latin typeface="Arial"/>
                <a:cs typeface="Arial"/>
              </a:rPr>
              <a:t>Adverse effects mediated </a:t>
            </a:r>
            <a:r>
              <a:rPr lang="en-US" sz="2400" dirty="0" smtClean="0">
                <a:solidFill>
                  <a:srgbClr val="000000"/>
                </a:solidFill>
                <a:latin typeface="Arial"/>
                <a:cs typeface="Arial"/>
              </a:rPr>
              <a:t>by </a:t>
            </a:r>
            <a:r>
              <a:rPr lang="en-US" sz="2400" dirty="0">
                <a:solidFill>
                  <a:srgbClr val="000000"/>
                </a:solidFill>
                <a:latin typeface="Arial"/>
                <a:cs typeface="Arial"/>
              </a:rPr>
              <a:t>metabolites (</a:t>
            </a:r>
            <a:r>
              <a:rPr lang="en-US" sz="2400" dirty="0" err="1">
                <a:solidFill>
                  <a:srgbClr val="000000"/>
                </a:solidFill>
                <a:latin typeface="Arial"/>
                <a:cs typeface="Arial"/>
              </a:rPr>
              <a:t>Kelce</a:t>
            </a:r>
            <a:r>
              <a:rPr lang="en-US" sz="2400" dirty="0">
                <a:solidFill>
                  <a:srgbClr val="000000"/>
                </a:solidFill>
                <a:latin typeface="Arial"/>
                <a:cs typeface="Arial"/>
              </a:rPr>
              <a:t> </a:t>
            </a:r>
            <a:r>
              <a:rPr lang="en-US" sz="2400" dirty="0" err="1">
                <a:solidFill>
                  <a:srgbClr val="000000"/>
                </a:solidFill>
                <a:latin typeface="Arial"/>
                <a:cs typeface="Arial"/>
              </a:rPr>
              <a:t>etal</a:t>
            </a:r>
            <a:r>
              <a:rPr lang="en-US" sz="2400" dirty="0">
                <a:solidFill>
                  <a:srgbClr val="000000"/>
                </a:solidFill>
                <a:latin typeface="Arial"/>
                <a:cs typeface="Arial"/>
              </a:rPr>
              <a:t> 1994</a:t>
            </a:r>
            <a:r>
              <a:rPr lang="en-US" sz="2400" dirty="0" smtClean="0">
                <a:solidFill>
                  <a:srgbClr val="000000"/>
                </a:solidFill>
                <a:latin typeface="Arial"/>
                <a:cs typeface="Arial"/>
              </a:rPr>
              <a:t>)</a:t>
            </a:r>
          </a:p>
          <a:p>
            <a:pPr marL="342900" indent="-342900">
              <a:buSzPct val="70000"/>
              <a:buFont typeface="Arial"/>
              <a:buChar char="•"/>
            </a:pPr>
            <a:r>
              <a:rPr lang="en-US" sz="2400" i="1" dirty="0" smtClean="0">
                <a:solidFill>
                  <a:srgbClr val="000000"/>
                </a:solidFill>
                <a:latin typeface="Arial"/>
                <a:cs typeface="Arial"/>
              </a:rPr>
              <a:t>In vitro</a:t>
            </a:r>
            <a:r>
              <a:rPr lang="en-US" sz="2400" dirty="0">
                <a:solidFill>
                  <a:srgbClr val="000000"/>
                </a:solidFill>
                <a:latin typeface="Arial"/>
                <a:cs typeface="Arial"/>
              </a:rPr>
              <a:t>:</a:t>
            </a:r>
            <a:r>
              <a:rPr lang="en-US" sz="2400" dirty="0" smtClean="0">
                <a:solidFill>
                  <a:srgbClr val="000000"/>
                </a:solidFill>
                <a:latin typeface="Arial"/>
                <a:cs typeface="Arial"/>
              </a:rPr>
              <a:t> </a:t>
            </a:r>
            <a:r>
              <a:rPr lang="en-US" sz="2400" dirty="0">
                <a:solidFill>
                  <a:srgbClr val="000000"/>
                </a:solidFill>
                <a:latin typeface="Arial"/>
                <a:cs typeface="Arial"/>
              </a:rPr>
              <a:t>the </a:t>
            </a:r>
            <a:r>
              <a:rPr lang="en-US" sz="2400" dirty="0" smtClean="0">
                <a:solidFill>
                  <a:srgbClr val="000000"/>
                </a:solidFill>
                <a:latin typeface="Arial"/>
                <a:cs typeface="Arial"/>
              </a:rPr>
              <a:t>two </a:t>
            </a:r>
            <a:r>
              <a:rPr lang="en-US" sz="2400" dirty="0">
                <a:solidFill>
                  <a:srgbClr val="000000"/>
                </a:solidFill>
                <a:latin typeface="Arial"/>
                <a:cs typeface="Arial"/>
              </a:rPr>
              <a:t>metabolites bind to the androgen receptor (</a:t>
            </a:r>
            <a:r>
              <a:rPr lang="en-US" sz="2400" dirty="0" err="1" smtClean="0">
                <a:solidFill>
                  <a:srgbClr val="000000"/>
                </a:solidFill>
                <a:latin typeface="Arial"/>
                <a:cs typeface="Arial"/>
              </a:rPr>
              <a:t>Kelce</a:t>
            </a:r>
            <a:r>
              <a:rPr lang="en-US" sz="2400" dirty="0" smtClean="0">
                <a:solidFill>
                  <a:srgbClr val="000000"/>
                </a:solidFill>
                <a:latin typeface="Arial"/>
                <a:cs typeface="Arial"/>
              </a:rPr>
              <a:t> </a:t>
            </a:r>
            <a:r>
              <a:rPr lang="en-US" sz="2400" dirty="0">
                <a:solidFill>
                  <a:srgbClr val="000000"/>
                </a:solidFill>
                <a:latin typeface="Arial"/>
                <a:cs typeface="Arial"/>
              </a:rPr>
              <a:t>1994a) </a:t>
            </a:r>
            <a:r>
              <a:rPr lang="en-US" sz="2400" dirty="0" smtClean="0">
                <a:solidFill>
                  <a:srgbClr val="000000"/>
                </a:solidFill>
                <a:latin typeface="Arial"/>
                <a:cs typeface="Arial"/>
              </a:rPr>
              <a:t>and</a:t>
            </a:r>
            <a:r>
              <a:rPr lang="en-US" sz="2400" dirty="0">
                <a:solidFill>
                  <a:srgbClr val="000000"/>
                </a:solidFill>
                <a:latin typeface="Arial"/>
                <a:cs typeface="Arial"/>
              </a:rPr>
              <a:t> </a:t>
            </a:r>
            <a:r>
              <a:rPr lang="en-US" sz="2400" dirty="0" smtClean="0">
                <a:solidFill>
                  <a:srgbClr val="000000"/>
                </a:solidFill>
                <a:latin typeface="Arial"/>
                <a:cs typeface="Arial"/>
              </a:rPr>
              <a:t>inhibit </a:t>
            </a:r>
            <a:r>
              <a:rPr lang="en-US" sz="2400" dirty="0">
                <a:solidFill>
                  <a:srgbClr val="000000"/>
                </a:solidFill>
                <a:latin typeface="Arial"/>
                <a:cs typeface="Arial"/>
              </a:rPr>
              <a:t>subsequent androgen receptor-dependent transcriptional activation (</a:t>
            </a:r>
            <a:r>
              <a:rPr lang="en-US" sz="2400" dirty="0" smtClean="0">
                <a:solidFill>
                  <a:srgbClr val="000000"/>
                </a:solidFill>
                <a:latin typeface="Arial"/>
                <a:cs typeface="Arial"/>
              </a:rPr>
              <a:t>Wong </a:t>
            </a:r>
            <a:r>
              <a:rPr lang="en-US" sz="2400" dirty="0">
                <a:solidFill>
                  <a:srgbClr val="000000"/>
                </a:solidFill>
                <a:latin typeface="Arial"/>
                <a:cs typeface="Arial"/>
              </a:rPr>
              <a:t>1995). </a:t>
            </a:r>
          </a:p>
          <a:p>
            <a:pPr marL="342900" indent="-342900">
              <a:buFont typeface="Arial"/>
              <a:buChar char="•"/>
            </a:pPr>
            <a:r>
              <a:rPr lang="en-US" sz="2400" dirty="0" smtClean="0">
                <a:solidFill>
                  <a:srgbClr val="000000"/>
                </a:solidFill>
                <a:latin typeface="Arial"/>
                <a:cs typeface="Arial"/>
              </a:rPr>
              <a:t>Mechanism </a:t>
            </a:r>
            <a:r>
              <a:rPr lang="en-US" sz="2400" dirty="0">
                <a:solidFill>
                  <a:srgbClr val="000000"/>
                </a:solidFill>
                <a:latin typeface="Arial"/>
                <a:cs typeface="Arial"/>
              </a:rPr>
              <a:t>confirmed </a:t>
            </a:r>
            <a:r>
              <a:rPr lang="en-US" sz="2400" i="1" dirty="0">
                <a:solidFill>
                  <a:srgbClr val="000000"/>
                </a:solidFill>
                <a:latin typeface="Arial"/>
                <a:cs typeface="Arial"/>
              </a:rPr>
              <a:t>in vivo</a:t>
            </a:r>
            <a:r>
              <a:rPr lang="en-US" sz="2400" dirty="0">
                <a:solidFill>
                  <a:srgbClr val="000000"/>
                </a:solidFill>
                <a:latin typeface="Arial"/>
                <a:cs typeface="Arial"/>
              </a:rPr>
              <a:t> (</a:t>
            </a:r>
            <a:r>
              <a:rPr lang="en-US" sz="2400" dirty="0" err="1" smtClean="0">
                <a:solidFill>
                  <a:srgbClr val="000000"/>
                </a:solidFill>
                <a:latin typeface="Arial"/>
                <a:cs typeface="Arial"/>
              </a:rPr>
              <a:t>Kelce</a:t>
            </a:r>
            <a:r>
              <a:rPr lang="en-US" sz="2400" dirty="0" smtClean="0">
                <a:solidFill>
                  <a:srgbClr val="000000"/>
                </a:solidFill>
                <a:latin typeface="Arial"/>
                <a:cs typeface="Arial"/>
              </a:rPr>
              <a:t> </a:t>
            </a:r>
            <a:r>
              <a:rPr lang="en-US" sz="2400" dirty="0">
                <a:solidFill>
                  <a:srgbClr val="000000"/>
                </a:solidFill>
                <a:latin typeface="Arial"/>
                <a:cs typeface="Arial"/>
              </a:rPr>
              <a:t>1997) </a:t>
            </a:r>
            <a:r>
              <a:rPr lang="en-US" sz="2400" dirty="0" smtClean="0">
                <a:solidFill>
                  <a:srgbClr val="000000"/>
                </a:solidFill>
                <a:latin typeface="Arial"/>
                <a:cs typeface="Arial"/>
              </a:rPr>
              <a:t>at </a:t>
            </a:r>
            <a:r>
              <a:rPr lang="en-US" sz="2400" dirty="0">
                <a:solidFill>
                  <a:srgbClr val="000000"/>
                </a:solidFill>
                <a:latin typeface="Arial"/>
                <a:cs typeface="Arial"/>
              </a:rPr>
              <a:t>200 mg/kg/</a:t>
            </a:r>
            <a:r>
              <a:rPr lang="en-US" sz="2400" dirty="0" smtClean="0">
                <a:solidFill>
                  <a:srgbClr val="000000"/>
                </a:solidFill>
                <a:latin typeface="Arial"/>
                <a:cs typeface="Arial"/>
              </a:rPr>
              <a:t>day </a:t>
            </a:r>
            <a:r>
              <a:rPr lang="en-US" sz="2400" dirty="0">
                <a:solidFill>
                  <a:srgbClr val="000000"/>
                </a:solidFill>
                <a:latin typeface="Arial"/>
                <a:cs typeface="Arial"/>
              </a:rPr>
              <a:t>resulting in alteration of the expression of androgen-dependent genes</a:t>
            </a:r>
            <a:r>
              <a:rPr lang="en-US" sz="2400" dirty="0" smtClean="0">
                <a:solidFill>
                  <a:srgbClr val="000000"/>
                </a:solidFill>
                <a:latin typeface="Arial"/>
                <a:cs typeface="Arial"/>
              </a:rPr>
              <a:t>.</a:t>
            </a:r>
          </a:p>
          <a:p>
            <a:pPr marL="342900" indent="-342900">
              <a:buFont typeface="Arial"/>
              <a:buChar char="•"/>
            </a:pPr>
            <a:r>
              <a:rPr lang="en-GB" sz="2400" dirty="0" err="1">
                <a:latin typeface="Arial"/>
                <a:cs typeface="Arial"/>
              </a:rPr>
              <a:t>Multigeneration</a:t>
            </a:r>
            <a:r>
              <a:rPr lang="en-GB" sz="2400" dirty="0">
                <a:latin typeface="Arial"/>
                <a:cs typeface="Arial"/>
              </a:rPr>
              <a:t> </a:t>
            </a:r>
            <a:r>
              <a:rPr lang="en-GB" sz="2400" dirty="0" smtClean="0">
                <a:latin typeface="Arial"/>
                <a:cs typeface="Arial"/>
              </a:rPr>
              <a:t>studies: </a:t>
            </a:r>
            <a:r>
              <a:rPr lang="en-GB" sz="2400" dirty="0">
                <a:latin typeface="Arial"/>
                <a:cs typeface="Arial"/>
              </a:rPr>
              <a:t>in utero/</a:t>
            </a:r>
            <a:r>
              <a:rPr lang="en-GB" sz="2400" dirty="0" err="1">
                <a:latin typeface="Arial"/>
                <a:cs typeface="Arial"/>
              </a:rPr>
              <a:t>lactational</a:t>
            </a:r>
            <a:r>
              <a:rPr lang="en-GB" sz="2400" dirty="0">
                <a:latin typeface="Arial"/>
                <a:cs typeface="Arial"/>
              </a:rPr>
              <a:t> exposure results in </a:t>
            </a:r>
            <a:r>
              <a:rPr lang="en-GB" sz="2400" dirty="0" err="1">
                <a:latin typeface="Arial"/>
                <a:cs typeface="Arial"/>
              </a:rPr>
              <a:t>demasculinized</a:t>
            </a:r>
            <a:r>
              <a:rPr lang="en-GB" sz="2400" dirty="0">
                <a:latin typeface="Arial"/>
                <a:cs typeface="Arial"/>
              </a:rPr>
              <a:t> male offspring including reduced </a:t>
            </a:r>
            <a:r>
              <a:rPr lang="en-GB" sz="2400" dirty="0" err="1">
                <a:latin typeface="Arial"/>
                <a:cs typeface="Arial"/>
              </a:rPr>
              <a:t>anogenital</a:t>
            </a:r>
            <a:r>
              <a:rPr lang="en-GB" sz="2400" dirty="0">
                <a:latin typeface="Arial"/>
                <a:cs typeface="Arial"/>
              </a:rPr>
              <a:t> distance, retained areolae, hypospadias, </a:t>
            </a:r>
            <a:r>
              <a:rPr lang="en-GB" sz="2400" dirty="0" err="1">
                <a:latin typeface="Arial"/>
                <a:cs typeface="Arial"/>
              </a:rPr>
              <a:t>hypoplastic</a:t>
            </a:r>
            <a:r>
              <a:rPr lang="en-GB" sz="2400" dirty="0">
                <a:latin typeface="Arial"/>
                <a:cs typeface="Arial"/>
              </a:rPr>
              <a:t> penis, reduced </a:t>
            </a:r>
            <a:r>
              <a:rPr lang="en-GB" sz="2400" dirty="0" smtClean="0">
                <a:latin typeface="Arial"/>
                <a:cs typeface="Arial"/>
              </a:rPr>
              <a:t>testicular </a:t>
            </a:r>
            <a:r>
              <a:rPr lang="en-GB" sz="2400" dirty="0">
                <a:latin typeface="Arial"/>
                <a:cs typeface="Arial"/>
              </a:rPr>
              <a:t>size, aplasia/</a:t>
            </a:r>
            <a:r>
              <a:rPr lang="en-GB" sz="2400" dirty="0" err="1">
                <a:latin typeface="Arial"/>
                <a:cs typeface="Arial"/>
              </a:rPr>
              <a:t>agenesia</a:t>
            </a:r>
            <a:r>
              <a:rPr lang="en-GB" sz="2400" dirty="0">
                <a:latin typeface="Arial"/>
                <a:cs typeface="Arial"/>
              </a:rPr>
              <a:t>, reduced size of male accessory glands at 100 mg/kg and above.</a:t>
            </a:r>
            <a:r>
              <a:rPr lang="en-US" sz="2400" dirty="0" smtClean="0">
                <a:solidFill>
                  <a:srgbClr val="000000"/>
                </a:solidFill>
                <a:latin typeface="Arial"/>
                <a:cs typeface="Arial"/>
              </a:rPr>
              <a:t>  </a:t>
            </a:r>
            <a:endParaRPr lang="en-US" sz="2400" dirty="0">
              <a:solidFill>
                <a:srgbClr val="000000"/>
              </a:solidFill>
              <a:latin typeface="Arial"/>
              <a:cs typeface="Arial"/>
            </a:endParaRPr>
          </a:p>
        </p:txBody>
      </p:sp>
    </p:spTree>
    <p:extLst>
      <p:ext uri="{BB962C8B-B14F-4D97-AF65-F5344CB8AC3E}">
        <p14:creationId xmlns:p14="http://schemas.microsoft.com/office/powerpoint/2010/main" val="145455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8074" y="405747"/>
            <a:ext cx="8572914" cy="4893647"/>
          </a:xfrm>
          <a:prstGeom prst="rect">
            <a:avLst/>
          </a:prstGeom>
          <a:noFill/>
        </p:spPr>
        <p:txBody>
          <a:bodyPr wrap="square" rtlCol="0">
            <a:spAutoFit/>
          </a:bodyPr>
          <a:lstStyle/>
          <a:p>
            <a:pPr algn="ctr">
              <a:buSzPct val="70000"/>
            </a:pPr>
            <a:endParaRPr lang="en-US" sz="2400" dirty="0" smtClean="0">
              <a:solidFill>
                <a:srgbClr val="000000"/>
              </a:solidFill>
              <a:latin typeface="Arial" charset="0"/>
            </a:endParaRPr>
          </a:p>
          <a:p>
            <a:r>
              <a:rPr lang="en-US" sz="2400" b="1" dirty="0" err="1" smtClean="0">
                <a:solidFill>
                  <a:srgbClr val="000000"/>
                </a:solidFill>
                <a:latin typeface="Arial"/>
                <a:cs typeface="Arial"/>
              </a:rPr>
              <a:t>Dibutyl</a:t>
            </a:r>
            <a:r>
              <a:rPr lang="en-US" sz="2400" b="1" dirty="0" smtClean="0">
                <a:solidFill>
                  <a:srgbClr val="000000"/>
                </a:solidFill>
                <a:latin typeface="Arial"/>
                <a:cs typeface="Arial"/>
              </a:rPr>
              <a:t> </a:t>
            </a:r>
            <a:r>
              <a:rPr lang="en-US" sz="2400" b="1" dirty="0">
                <a:solidFill>
                  <a:srgbClr val="000000"/>
                </a:solidFill>
                <a:latin typeface="Arial"/>
                <a:cs typeface="Arial"/>
              </a:rPr>
              <a:t>phthalate (DBP</a:t>
            </a:r>
            <a:r>
              <a:rPr lang="en-US" sz="2400" b="1" dirty="0" smtClean="0">
                <a:solidFill>
                  <a:srgbClr val="000000"/>
                </a:solidFill>
                <a:latin typeface="Arial"/>
                <a:cs typeface="Arial"/>
              </a:rPr>
              <a:t>): </a:t>
            </a:r>
            <a:r>
              <a:rPr lang="en-US" sz="2400" b="1" dirty="0">
                <a:solidFill>
                  <a:srgbClr val="000000"/>
                </a:solidFill>
                <a:latin typeface="Arial"/>
                <a:cs typeface="Arial"/>
              </a:rPr>
              <a:t>known and well-characterized anti-</a:t>
            </a:r>
            <a:r>
              <a:rPr lang="en-US" sz="2400" b="1" dirty="0" smtClean="0">
                <a:solidFill>
                  <a:srgbClr val="000000"/>
                </a:solidFill>
                <a:latin typeface="Arial"/>
                <a:cs typeface="Arial"/>
              </a:rPr>
              <a:t>androgen.</a:t>
            </a:r>
            <a:endParaRPr lang="en-US" sz="2400" dirty="0">
              <a:solidFill>
                <a:srgbClr val="000000"/>
              </a:solidFill>
              <a:latin typeface="Arial"/>
              <a:cs typeface="Arial"/>
            </a:endParaRPr>
          </a:p>
          <a:p>
            <a:endParaRPr lang="en-US" sz="2400" dirty="0">
              <a:solidFill>
                <a:srgbClr val="000000"/>
              </a:solidFill>
              <a:latin typeface="Arial" charset="0"/>
            </a:endParaRPr>
          </a:p>
          <a:p>
            <a:pPr marL="342900" indent="-342900">
              <a:buFont typeface="Arial"/>
              <a:buChar char="•"/>
            </a:pPr>
            <a:r>
              <a:rPr lang="en-US" sz="2400" dirty="0">
                <a:solidFill>
                  <a:srgbClr val="000000"/>
                </a:solidFill>
                <a:latin typeface="Arial" charset="0"/>
              </a:rPr>
              <a:t>Exposure during gestation results in developmental toxicity, and DBP crosses the placenta in </a:t>
            </a:r>
            <a:r>
              <a:rPr lang="en-US" sz="2400" dirty="0" smtClean="0">
                <a:solidFill>
                  <a:srgbClr val="000000"/>
                </a:solidFill>
                <a:latin typeface="Arial" charset="0"/>
              </a:rPr>
              <a:t>rats. </a:t>
            </a:r>
          </a:p>
          <a:p>
            <a:pPr marL="342900" indent="-342900">
              <a:buFont typeface="Arial"/>
              <a:buChar char="•"/>
            </a:pPr>
            <a:r>
              <a:rPr lang="en-US" sz="2400" dirty="0" smtClean="0">
                <a:solidFill>
                  <a:srgbClr val="000000"/>
                </a:solidFill>
                <a:latin typeface="Arial" charset="0"/>
              </a:rPr>
              <a:t>The </a:t>
            </a:r>
            <a:r>
              <a:rPr lang="en-US" sz="2400" dirty="0">
                <a:solidFill>
                  <a:srgbClr val="000000"/>
                </a:solidFill>
                <a:latin typeface="Arial" charset="0"/>
              </a:rPr>
              <a:t>intestinal metabolite, mono-n-butyl </a:t>
            </a:r>
            <a:r>
              <a:rPr lang="en-US" sz="2400" dirty="0" smtClean="0">
                <a:solidFill>
                  <a:srgbClr val="000000"/>
                </a:solidFill>
                <a:latin typeface="Arial" charset="0"/>
              </a:rPr>
              <a:t>phthalate</a:t>
            </a:r>
            <a:r>
              <a:rPr lang="en-US" sz="2400" dirty="0">
                <a:solidFill>
                  <a:srgbClr val="000000"/>
                </a:solidFill>
                <a:latin typeface="Arial" charset="0"/>
              </a:rPr>
              <a:t> </a:t>
            </a:r>
            <a:r>
              <a:rPr lang="en-US" sz="2400" dirty="0" smtClean="0">
                <a:solidFill>
                  <a:srgbClr val="000000"/>
                </a:solidFill>
                <a:latin typeface="Arial" charset="0"/>
              </a:rPr>
              <a:t>is </a:t>
            </a:r>
            <a:r>
              <a:rPr lang="en-US" sz="2400" dirty="0">
                <a:solidFill>
                  <a:srgbClr val="000000"/>
                </a:solidFill>
                <a:latin typeface="Arial" charset="0"/>
              </a:rPr>
              <a:t>most likely the proximate toxicant (</a:t>
            </a:r>
            <a:r>
              <a:rPr lang="en-US" sz="2400" dirty="0" err="1">
                <a:solidFill>
                  <a:srgbClr val="000000"/>
                </a:solidFill>
                <a:latin typeface="Arial" charset="0"/>
              </a:rPr>
              <a:t>Ema</a:t>
            </a:r>
            <a:r>
              <a:rPr lang="en-US" sz="2400" dirty="0">
                <a:solidFill>
                  <a:srgbClr val="000000"/>
                </a:solidFill>
                <a:latin typeface="Arial" charset="0"/>
              </a:rPr>
              <a:t> et al., 1995b).</a:t>
            </a:r>
          </a:p>
          <a:p>
            <a:pPr marL="342900" indent="-342900">
              <a:buFont typeface="Arial"/>
              <a:buChar char="•"/>
            </a:pPr>
            <a:r>
              <a:rPr lang="en-US" sz="2400" dirty="0">
                <a:solidFill>
                  <a:srgbClr val="000000"/>
                </a:solidFill>
                <a:latin typeface="Arial" charset="0"/>
              </a:rPr>
              <a:t>Although DBP acts as an </a:t>
            </a:r>
            <a:r>
              <a:rPr lang="en-US" sz="2400" dirty="0" smtClean="0">
                <a:solidFill>
                  <a:srgbClr val="000000"/>
                </a:solidFill>
                <a:latin typeface="Arial" charset="0"/>
              </a:rPr>
              <a:t>anti-androgen</a:t>
            </a:r>
            <a:r>
              <a:rPr lang="en-US" sz="2400" dirty="0">
                <a:solidFill>
                  <a:srgbClr val="000000"/>
                </a:solidFill>
                <a:latin typeface="Arial" charset="0"/>
              </a:rPr>
              <a:t>, it does not bind to the androgen receptor (Foster et al., 2000)</a:t>
            </a:r>
          </a:p>
          <a:p>
            <a:pPr marL="342900" indent="-342900">
              <a:buFont typeface="Arial"/>
              <a:buChar char="•"/>
            </a:pPr>
            <a:r>
              <a:rPr lang="en-US" sz="2400" dirty="0">
                <a:solidFill>
                  <a:srgbClr val="000000"/>
                </a:solidFill>
                <a:latin typeface="Arial" charset="0"/>
              </a:rPr>
              <a:t>DBP apparently acts by inhibiting fetal testicular testosterone biosynthesis </a:t>
            </a:r>
            <a:r>
              <a:rPr lang="en-US" sz="2400" i="1" dirty="0">
                <a:solidFill>
                  <a:srgbClr val="000000"/>
                </a:solidFill>
                <a:latin typeface="Arial" charset="0"/>
              </a:rPr>
              <a:t>in vitro</a:t>
            </a:r>
            <a:r>
              <a:rPr lang="en-US" sz="2400" dirty="0">
                <a:solidFill>
                  <a:srgbClr val="000000"/>
                </a:solidFill>
                <a:latin typeface="Arial" charset="0"/>
              </a:rPr>
              <a:t> and </a:t>
            </a:r>
            <a:r>
              <a:rPr lang="en-US" sz="2400" i="1" dirty="0">
                <a:solidFill>
                  <a:srgbClr val="000000"/>
                </a:solidFill>
                <a:latin typeface="Arial" charset="0"/>
              </a:rPr>
              <a:t>in vivo</a:t>
            </a:r>
            <a:r>
              <a:rPr lang="en-US" sz="2400" dirty="0">
                <a:solidFill>
                  <a:srgbClr val="000000"/>
                </a:solidFill>
                <a:latin typeface="Arial" charset="0"/>
              </a:rPr>
              <a:t> (</a:t>
            </a:r>
            <a:r>
              <a:rPr lang="en-US" sz="2400" dirty="0" err="1">
                <a:solidFill>
                  <a:srgbClr val="000000"/>
                </a:solidFill>
                <a:latin typeface="Arial" charset="0"/>
              </a:rPr>
              <a:t>Mylchreest</a:t>
            </a:r>
            <a:r>
              <a:rPr lang="en-US" sz="2400" dirty="0">
                <a:solidFill>
                  <a:srgbClr val="000000"/>
                </a:solidFill>
                <a:latin typeface="Arial" charset="0"/>
              </a:rPr>
              <a:t> et al., 1999)</a:t>
            </a:r>
            <a:r>
              <a:rPr lang="en-US" sz="2400" dirty="0" smtClean="0">
                <a:solidFill>
                  <a:srgbClr val="000000"/>
                </a:solidFill>
                <a:latin typeface="Arial" charset="0"/>
              </a:rPr>
              <a:t>.</a:t>
            </a:r>
            <a:endParaRPr lang="en-US" sz="2400" dirty="0">
              <a:solidFill>
                <a:srgbClr val="000000"/>
              </a:solidFill>
              <a:latin typeface="Arial" charset="0"/>
            </a:endParaRPr>
          </a:p>
        </p:txBody>
      </p:sp>
    </p:spTree>
    <p:extLst>
      <p:ext uri="{BB962C8B-B14F-4D97-AF65-F5344CB8AC3E}">
        <p14:creationId xmlns:p14="http://schemas.microsoft.com/office/powerpoint/2010/main" val="3259428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76273" y="441029"/>
            <a:ext cx="8667727" cy="4893647"/>
          </a:xfrm>
          <a:prstGeom prst="rect">
            <a:avLst/>
          </a:prstGeom>
          <a:noFill/>
        </p:spPr>
        <p:txBody>
          <a:bodyPr wrap="square" rtlCol="0">
            <a:spAutoFit/>
          </a:bodyPr>
          <a:lstStyle/>
          <a:p>
            <a:pPr algn="ctr"/>
            <a:r>
              <a:rPr lang="en-US" sz="2400" b="1" dirty="0" smtClean="0">
                <a:solidFill>
                  <a:srgbClr val="000000"/>
                </a:solidFill>
                <a:latin typeface="Arial" charset="0"/>
              </a:rPr>
              <a:t>DBP</a:t>
            </a:r>
          </a:p>
          <a:p>
            <a:r>
              <a:rPr lang="en-US" sz="2400" dirty="0" smtClean="0">
                <a:solidFill>
                  <a:srgbClr val="000000"/>
                </a:solidFill>
                <a:latin typeface="Arial" charset="0"/>
              </a:rPr>
              <a:t> </a:t>
            </a:r>
          </a:p>
          <a:p>
            <a:pPr marL="342900" indent="-342900">
              <a:buFont typeface="Arial"/>
              <a:buChar char="•"/>
            </a:pPr>
            <a:r>
              <a:rPr lang="en-US" sz="2400" dirty="0" smtClean="0">
                <a:solidFill>
                  <a:srgbClr val="000000"/>
                </a:solidFill>
                <a:latin typeface="Arial" charset="0"/>
              </a:rPr>
              <a:t>In </a:t>
            </a:r>
            <a:r>
              <a:rPr lang="en-US" sz="2400" dirty="0">
                <a:solidFill>
                  <a:srgbClr val="000000"/>
                </a:solidFill>
                <a:latin typeface="Arial" charset="0"/>
              </a:rPr>
              <a:t>adult </a:t>
            </a:r>
            <a:r>
              <a:rPr lang="en-US" sz="2400" dirty="0" smtClean="0">
                <a:solidFill>
                  <a:srgbClr val="000000"/>
                </a:solidFill>
                <a:latin typeface="Arial" charset="0"/>
              </a:rPr>
              <a:t>rats </a:t>
            </a:r>
            <a:r>
              <a:rPr lang="en-US" sz="2400" dirty="0">
                <a:solidFill>
                  <a:srgbClr val="000000"/>
                </a:solidFill>
                <a:latin typeface="Arial" charset="0"/>
              </a:rPr>
              <a:t>testicular toxicity </a:t>
            </a:r>
            <a:r>
              <a:rPr lang="en-US" sz="2400" dirty="0" smtClean="0">
                <a:solidFill>
                  <a:srgbClr val="000000"/>
                </a:solidFill>
                <a:latin typeface="Arial" charset="0"/>
              </a:rPr>
              <a:t>(</a:t>
            </a:r>
            <a:r>
              <a:rPr lang="en-US" sz="2400" dirty="0">
                <a:solidFill>
                  <a:srgbClr val="000000"/>
                </a:solidFill>
                <a:latin typeface="Arial" charset="0"/>
              </a:rPr>
              <a:t>Cater et al., 1977).  </a:t>
            </a:r>
            <a:endParaRPr lang="en-US" sz="2400" dirty="0" smtClean="0">
              <a:solidFill>
                <a:srgbClr val="000000"/>
              </a:solidFill>
              <a:latin typeface="Arial" charset="0"/>
            </a:endParaRPr>
          </a:p>
          <a:p>
            <a:pPr marL="342900" indent="-342900">
              <a:buFont typeface="Arial"/>
              <a:buChar char="•"/>
            </a:pPr>
            <a:endParaRPr lang="en-US" sz="2400" dirty="0">
              <a:solidFill>
                <a:srgbClr val="000000"/>
              </a:solidFill>
              <a:latin typeface="Arial" charset="0"/>
            </a:endParaRPr>
          </a:p>
          <a:p>
            <a:pPr marL="342900" indent="-342900">
              <a:buFont typeface="Arial"/>
              <a:buChar char="•"/>
            </a:pPr>
            <a:r>
              <a:rPr lang="en-US" sz="2400" dirty="0" smtClean="0">
                <a:solidFill>
                  <a:srgbClr val="000000"/>
                </a:solidFill>
                <a:latin typeface="Arial" charset="0"/>
              </a:rPr>
              <a:t>Daily </a:t>
            </a:r>
            <a:r>
              <a:rPr lang="en-US" sz="2400" dirty="0">
                <a:solidFill>
                  <a:srgbClr val="000000"/>
                </a:solidFill>
                <a:latin typeface="Arial" charset="0"/>
              </a:rPr>
              <a:t>oral (gavage) </a:t>
            </a:r>
            <a:r>
              <a:rPr lang="en-US" sz="2400" dirty="0" smtClean="0">
                <a:solidFill>
                  <a:srgbClr val="000000"/>
                </a:solidFill>
                <a:latin typeface="Arial" charset="0"/>
              </a:rPr>
              <a:t>administration </a:t>
            </a:r>
            <a:r>
              <a:rPr lang="en-US" sz="2400" dirty="0">
                <a:solidFill>
                  <a:srgbClr val="000000"/>
                </a:solidFill>
                <a:latin typeface="Arial" charset="0"/>
              </a:rPr>
              <a:t>during gestation and lactation (</a:t>
            </a:r>
            <a:r>
              <a:rPr lang="en-US" sz="2400" dirty="0" smtClean="0">
                <a:solidFill>
                  <a:srgbClr val="000000"/>
                </a:solidFill>
                <a:latin typeface="Arial" charset="0"/>
              </a:rPr>
              <a:t>100 </a:t>
            </a:r>
            <a:r>
              <a:rPr lang="en-US" sz="2400" dirty="0">
                <a:solidFill>
                  <a:srgbClr val="000000"/>
                </a:solidFill>
                <a:latin typeface="Arial" charset="0"/>
              </a:rPr>
              <a:t>mg/kg/day through 750 mg/kg/</a:t>
            </a:r>
            <a:r>
              <a:rPr lang="en-US" sz="2400" dirty="0" smtClean="0">
                <a:solidFill>
                  <a:srgbClr val="000000"/>
                </a:solidFill>
                <a:latin typeface="Arial" charset="0"/>
              </a:rPr>
              <a:t>day):</a:t>
            </a:r>
          </a:p>
          <a:p>
            <a:pPr marL="342900" indent="-342900">
              <a:buFont typeface="Arial"/>
              <a:buChar char="•"/>
            </a:pPr>
            <a:r>
              <a:rPr lang="en-US" sz="2400" dirty="0">
                <a:solidFill>
                  <a:srgbClr val="000000"/>
                </a:solidFill>
                <a:latin typeface="Arial" charset="0"/>
              </a:rPr>
              <a:t>D</a:t>
            </a:r>
            <a:r>
              <a:rPr lang="en-US" sz="2400" dirty="0" smtClean="0">
                <a:solidFill>
                  <a:srgbClr val="000000"/>
                </a:solidFill>
                <a:latin typeface="Arial" charset="0"/>
              </a:rPr>
              <a:t>ose</a:t>
            </a:r>
            <a:r>
              <a:rPr lang="en-US" sz="2400" dirty="0">
                <a:solidFill>
                  <a:srgbClr val="000000"/>
                </a:solidFill>
                <a:latin typeface="Arial" charset="0"/>
              </a:rPr>
              <a:t>-</a:t>
            </a:r>
            <a:r>
              <a:rPr lang="en-US" sz="2400" dirty="0" smtClean="0">
                <a:solidFill>
                  <a:srgbClr val="000000"/>
                </a:solidFill>
                <a:latin typeface="Arial" charset="0"/>
              </a:rPr>
              <a:t>related </a:t>
            </a:r>
            <a:r>
              <a:rPr lang="en-US" sz="2400" dirty="0">
                <a:solidFill>
                  <a:srgbClr val="000000"/>
                </a:solidFill>
                <a:latin typeface="Arial" charset="0"/>
              </a:rPr>
              <a:t>malformations in male </a:t>
            </a:r>
            <a:r>
              <a:rPr lang="en-US" sz="2400" dirty="0" smtClean="0">
                <a:solidFill>
                  <a:srgbClr val="000000"/>
                </a:solidFill>
                <a:latin typeface="Arial" charset="0"/>
              </a:rPr>
              <a:t>offspring: shortened </a:t>
            </a:r>
            <a:r>
              <a:rPr lang="en-US" sz="2400" dirty="0" err="1">
                <a:solidFill>
                  <a:srgbClr val="000000"/>
                </a:solidFill>
                <a:latin typeface="Arial" charset="0"/>
              </a:rPr>
              <a:t>anogenital</a:t>
            </a:r>
            <a:r>
              <a:rPr lang="en-US" sz="2400" dirty="0">
                <a:solidFill>
                  <a:srgbClr val="000000"/>
                </a:solidFill>
                <a:latin typeface="Arial" charset="0"/>
              </a:rPr>
              <a:t> distance, small flaccid testes, agenesis of portions (caput, corpus, </a:t>
            </a:r>
            <a:r>
              <a:rPr lang="en-US" sz="2400" dirty="0" err="1">
                <a:solidFill>
                  <a:srgbClr val="000000"/>
                </a:solidFill>
                <a:latin typeface="Arial" charset="0"/>
              </a:rPr>
              <a:t>cauda</a:t>
            </a:r>
            <a:r>
              <a:rPr lang="en-US" sz="2400" dirty="0">
                <a:solidFill>
                  <a:srgbClr val="000000"/>
                </a:solidFill>
                <a:latin typeface="Arial" charset="0"/>
              </a:rPr>
              <a:t>) of </a:t>
            </a:r>
            <a:r>
              <a:rPr lang="en-US" sz="2400" dirty="0" smtClean="0">
                <a:solidFill>
                  <a:srgbClr val="000000"/>
                </a:solidFill>
                <a:latin typeface="Arial" charset="0"/>
              </a:rPr>
              <a:t>or </a:t>
            </a:r>
            <a:r>
              <a:rPr lang="en-US" sz="2400" dirty="0">
                <a:solidFill>
                  <a:srgbClr val="000000"/>
                </a:solidFill>
                <a:latin typeface="Arial" charset="0"/>
              </a:rPr>
              <a:t>entire epididymis, delayed puberty, retained nipples and areolae, etc. (Gray et al., 1998; 2000). </a:t>
            </a:r>
          </a:p>
          <a:p>
            <a:endParaRPr lang="en-US" sz="2400" dirty="0" smtClean="0">
              <a:solidFill>
                <a:srgbClr val="000000"/>
              </a:solidFill>
              <a:latin typeface="Arial" charset="0"/>
            </a:endParaRPr>
          </a:p>
          <a:p>
            <a:pPr marL="342900" indent="-342900">
              <a:buFont typeface="Arial"/>
              <a:buChar char="•"/>
            </a:pPr>
            <a:r>
              <a:rPr lang="en-US" sz="2400" dirty="0" smtClean="0">
                <a:solidFill>
                  <a:srgbClr val="000000"/>
                </a:solidFill>
                <a:latin typeface="Arial" charset="0"/>
              </a:rPr>
              <a:t>NOAEL: 50</a:t>
            </a:r>
            <a:r>
              <a:rPr lang="en-US" sz="2400" dirty="0">
                <a:solidFill>
                  <a:srgbClr val="000000"/>
                </a:solidFill>
                <a:latin typeface="Arial" charset="0"/>
              </a:rPr>
              <a:t> mg/kg/day </a:t>
            </a:r>
            <a:r>
              <a:rPr lang="en-US" sz="2400" dirty="0" smtClean="0">
                <a:solidFill>
                  <a:srgbClr val="000000"/>
                </a:solidFill>
                <a:latin typeface="Arial" charset="0"/>
              </a:rPr>
              <a:t>(</a:t>
            </a:r>
            <a:r>
              <a:rPr lang="en-US" sz="2400" dirty="0" err="1" smtClean="0">
                <a:solidFill>
                  <a:srgbClr val="000000"/>
                </a:solidFill>
                <a:latin typeface="Arial" charset="0"/>
              </a:rPr>
              <a:t>Mylchreest</a:t>
            </a:r>
            <a:r>
              <a:rPr lang="en-US" sz="2400" dirty="0" smtClean="0">
                <a:solidFill>
                  <a:srgbClr val="000000"/>
                </a:solidFill>
                <a:latin typeface="Arial" charset="0"/>
              </a:rPr>
              <a:t> 1998a</a:t>
            </a:r>
            <a:r>
              <a:rPr lang="en-US" sz="2400" dirty="0">
                <a:solidFill>
                  <a:srgbClr val="000000"/>
                </a:solidFill>
                <a:latin typeface="Arial" charset="0"/>
              </a:rPr>
              <a:t>,b, 1999</a:t>
            </a:r>
            <a:r>
              <a:rPr lang="en-US" sz="2400" dirty="0" smtClean="0">
                <a:solidFill>
                  <a:srgbClr val="000000"/>
                </a:solidFill>
                <a:latin typeface="Arial" charset="0"/>
              </a:rPr>
              <a:t>)</a:t>
            </a:r>
            <a:endParaRPr lang="en-GB" sz="2400" dirty="0"/>
          </a:p>
        </p:txBody>
      </p:sp>
    </p:spTree>
    <p:extLst>
      <p:ext uri="{BB962C8B-B14F-4D97-AF65-F5344CB8AC3E}">
        <p14:creationId xmlns:p14="http://schemas.microsoft.com/office/powerpoint/2010/main" val="292577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76274" y="441029"/>
            <a:ext cx="8008442" cy="5632310"/>
          </a:xfrm>
          <a:prstGeom prst="rect">
            <a:avLst/>
          </a:prstGeom>
          <a:noFill/>
        </p:spPr>
        <p:txBody>
          <a:bodyPr wrap="square" rtlCol="0">
            <a:spAutoFit/>
          </a:bodyPr>
          <a:lstStyle/>
          <a:p>
            <a:pPr algn="ctr">
              <a:spcBef>
                <a:spcPct val="0"/>
              </a:spcBef>
              <a:buFontTx/>
              <a:buNone/>
            </a:pPr>
            <a:r>
              <a:rPr lang="en-GB" sz="2400" dirty="0" smtClean="0">
                <a:latin typeface="Arial"/>
                <a:cs typeface="Arial"/>
              </a:rPr>
              <a:t>Other phthalates (DEHP, DINP, DIDP)</a:t>
            </a:r>
          </a:p>
          <a:p>
            <a:pPr>
              <a:spcBef>
                <a:spcPct val="0"/>
              </a:spcBef>
              <a:buFontTx/>
              <a:buNone/>
            </a:pPr>
            <a:endParaRPr lang="en-GB" sz="2400" dirty="0">
              <a:latin typeface="Arial"/>
              <a:cs typeface="Arial"/>
            </a:endParaRPr>
          </a:p>
          <a:p>
            <a:pPr>
              <a:spcBef>
                <a:spcPct val="0"/>
              </a:spcBef>
              <a:buFontTx/>
              <a:buNone/>
            </a:pPr>
            <a:r>
              <a:rPr lang="en-GB" sz="2400" dirty="0" smtClean="0">
                <a:latin typeface="Arial"/>
                <a:cs typeface="Arial"/>
              </a:rPr>
              <a:t>Oral NOAELs ( ECHA 2012)</a:t>
            </a:r>
          </a:p>
          <a:p>
            <a:pPr>
              <a:spcBef>
                <a:spcPct val="0"/>
              </a:spcBef>
              <a:buFontTx/>
              <a:buNone/>
            </a:pPr>
            <a:r>
              <a:rPr lang="en-GB" sz="2400" dirty="0" smtClean="0">
                <a:latin typeface="Arial"/>
                <a:cs typeface="Arial"/>
              </a:rPr>
              <a:t>DEHP</a:t>
            </a:r>
          </a:p>
          <a:p>
            <a:pPr>
              <a:spcBef>
                <a:spcPct val="0"/>
              </a:spcBef>
              <a:buFontTx/>
              <a:buNone/>
            </a:pPr>
            <a:r>
              <a:rPr lang="en-GB" sz="2400" dirty="0" smtClean="0">
                <a:latin typeface="Arial"/>
                <a:cs typeface="Arial"/>
              </a:rPr>
              <a:t>Systemic:			30 mg/kg </a:t>
            </a:r>
            <a:r>
              <a:rPr lang="en-GB" sz="2400" dirty="0" err="1" smtClean="0">
                <a:latin typeface="Arial"/>
                <a:cs typeface="Arial"/>
              </a:rPr>
              <a:t>bw</a:t>
            </a:r>
            <a:endParaRPr lang="en-GB" sz="2400" dirty="0" smtClean="0">
              <a:latin typeface="Arial"/>
              <a:cs typeface="Arial"/>
            </a:endParaRPr>
          </a:p>
          <a:p>
            <a:pPr>
              <a:spcBef>
                <a:spcPct val="0"/>
              </a:spcBef>
              <a:buFontTx/>
              <a:buNone/>
            </a:pPr>
            <a:r>
              <a:rPr lang="en-GB" sz="2400" dirty="0" smtClean="0">
                <a:latin typeface="Arial"/>
                <a:cs typeface="Arial"/>
              </a:rPr>
              <a:t>Development:	4.8 mg/kg </a:t>
            </a:r>
            <a:r>
              <a:rPr lang="en-GB" sz="2400" dirty="0" err="1" smtClean="0">
                <a:latin typeface="Arial"/>
                <a:cs typeface="Arial"/>
              </a:rPr>
              <a:t>bw</a:t>
            </a:r>
            <a:endParaRPr lang="en-GB" sz="2400" dirty="0" smtClean="0">
              <a:latin typeface="Arial"/>
              <a:cs typeface="Arial"/>
            </a:endParaRPr>
          </a:p>
          <a:p>
            <a:pPr>
              <a:spcBef>
                <a:spcPct val="0"/>
              </a:spcBef>
              <a:buFontTx/>
              <a:buNone/>
            </a:pPr>
            <a:endParaRPr lang="en-GB" sz="2400" dirty="0">
              <a:latin typeface="Arial"/>
              <a:cs typeface="Arial"/>
            </a:endParaRPr>
          </a:p>
          <a:p>
            <a:pPr>
              <a:spcBef>
                <a:spcPct val="0"/>
              </a:spcBef>
              <a:buFontTx/>
              <a:buNone/>
            </a:pPr>
            <a:r>
              <a:rPr lang="en-GB" sz="2400" dirty="0" smtClean="0">
                <a:latin typeface="Arial"/>
                <a:cs typeface="Arial"/>
              </a:rPr>
              <a:t>DINP</a:t>
            </a:r>
          </a:p>
          <a:p>
            <a:pPr>
              <a:spcBef>
                <a:spcPct val="0"/>
              </a:spcBef>
              <a:buFontTx/>
              <a:buNone/>
            </a:pPr>
            <a:r>
              <a:rPr lang="en-GB" sz="2400" dirty="0" smtClean="0">
                <a:latin typeface="Arial"/>
                <a:cs typeface="Arial"/>
              </a:rPr>
              <a:t>Systemic: 		15 mg/kg </a:t>
            </a:r>
            <a:r>
              <a:rPr lang="en-GB" sz="2400" dirty="0" err="1" smtClean="0">
                <a:latin typeface="Arial"/>
                <a:cs typeface="Arial"/>
              </a:rPr>
              <a:t>bw</a:t>
            </a:r>
            <a:endParaRPr lang="en-GB" sz="2400" dirty="0" smtClean="0">
              <a:latin typeface="Arial"/>
              <a:cs typeface="Arial"/>
            </a:endParaRPr>
          </a:p>
          <a:p>
            <a:pPr>
              <a:spcBef>
                <a:spcPct val="0"/>
              </a:spcBef>
              <a:buFontTx/>
              <a:buNone/>
            </a:pPr>
            <a:r>
              <a:rPr lang="en-GB" sz="2400" dirty="0" smtClean="0">
                <a:latin typeface="Arial"/>
                <a:cs typeface="Arial"/>
              </a:rPr>
              <a:t>Developmental: 	50 mg/kg </a:t>
            </a:r>
            <a:r>
              <a:rPr lang="en-GB" sz="2400" dirty="0" err="1" smtClean="0">
                <a:latin typeface="Arial"/>
                <a:cs typeface="Arial"/>
              </a:rPr>
              <a:t>bw</a:t>
            </a:r>
            <a:endParaRPr lang="en-GB" sz="2400" dirty="0" smtClean="0">
              <a:latin typeface="Arial"/>
              <a:cs typeface="Arial"/>
            </a:endParaRPr>
          </a:p>
          <a:p>
            <a:pPr>
              <a:spcBef>
                <a:spcPct val="0"/>
              </a:spcBef>
              <a:buFontTx/>
              <a:buNone/>
            </a:pPr>
            <a:endParaRPr lang="en-GB" sz="2400" dirty="0">
              <a:latin typeface="Arial"/>
              <a:cs typeface="Arial"/>
            </a:endParaRPr>
          </a:p>
          <a:p>
            <a:pPr>
              <a:spcBef>
                <a:spcPct val="0"/>
              </a:spcBef>
              <a:buFontTx/>
              <a:buNone/>
            </a:pPr>
            <a:r>
              <a:rPr lang="en-GB" sz="2400" dirty="0" smtClean="0">
                <a:latin typeface="Arial"/>
                <a:cs typeface="Arial"/>
              </a:rPr>
              <a:t>DIDP</a:t>
            </a:r>
          </a:p>
          <a:p>
            <a:pPr>
              <a:spcBef>
                <a:spcPct val="0"/>
              </a:spcBef>
              <a:buFontTx/>
              <a:buNone/>
            </a:pPr>
            <a:r>
              <a:rPr lang="en-GB" sz="2400" dirty="0" smtClean="0">
                <a:latin typeface="Arial"/>
                <a:cs typeface="Arial"/>
              </a:rPr>
              <a:t>Systemic:			22 mg/kg </a:t>
            </a:r>
            <a:r>
              <a:rPr lang="en-GB" sz="2400" dirty="0" err="1" smtClean="0">
                <a:latin typeface="Arial"/>
                <a:cs typeface="Arial"/>
              </a:rPr>
              <a:t>bw</a:t>
            </a:r>
            <a:r>
              <a:rPr lang="en-GB" sz="2400" dirty="0" smtClean="0">
                <a:latin typeface="Arial"/>
                <a:cs typeface="Arial"/>
              </a:rPr>
              <a:t> (LOAEL)</a:t>
            </a:r>
          </a:p>
          <a:p>
            <a:pPr>
              <a:spcBef>
                <a:spcPct val="0"/>
              </a:spcBef>
              <a:buFontTx/>
              <a:buNone/>
            </a:pPr>
            <a:r>
              <a:rPr lang="en-GB" sz="2400" dirty="0" smtClean="0">
                <a:latin typeface="Arial"/>
                <a:cs typeface="Arial"/>
              </a:rPr>
              <a:t>Development:	33 mg/kg </a:t>
            </a:r>
            <a:r>
              <a:rPr lang="en-GB" sz="2400" dirty="0" err="1" smtClean="0">
                <a:latin typeface="Arial"/>
                <a:cs typeface="Arial"/>
              </a:rPr>
              <a:t>bw</a:t>
            </a:r>
            <a:endParaRPr lang="en-GB" sz="2400" dirty="0" smtClean="0">
              <a:latin typeface="Arial"/>
              <a:cs typeface="Arial"/>
            </a:endParaRPr>
          </a:p>
          <a:p>
            <a:pPr>
              <a:spcBef>
                <a:spcPct val="0"/>
              </a:spcBef>
              <a:buFontTx/>
              <a:buNone/>
            </a:pPr>
            <a:endParaRPr lang="en-GB" sz="2400" dirty="0" smtClean="0">
              <a:latin typeface="Arial"/>
              <a:cs typeface="Arial"/>
            </a:endParaRPr>
          </a:p>
        </p:txBody>
      </p:sp>
    </p:spTree>
    <p:extLst>
      <p:ext uri="{BB962C8B-B14F-4D97-AF65-F5344CB8AC3E}">
        <p14:creationId xmlns:p14="http://schemas.microsoft.com/office/powerpoint/2010/main" val="16890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93913" y="511594"/>
            <a:ext cx="8431795" cy="4893647"/>
          </a:xfrm>
          <a:prstGeom prst="rect">
            <a:avLst/>
          </a:prstGeom>
          <a:noFill/>
        </p:spPr>
        <p:txBody>
          <a:bodyPr wrap="square" rtlCol="0">
            <a:spAutoFit/>
          </a:bodyPr>
          <a:lstStyle/>
          <a:p>
            <a:endParaRPr lang="en-GB" sz="2400" dirty="0" smtClean="0">
              <a:latin typeface="Arial"/>
              <a:cs typeface="Arial"/>
            </a:endParaRPr>
          </a:p>
          <a:p>
            <a:r>
              <a:rPr lang="en-GB" sz="2400" dirty="0" smtClean="0">
                <a:latin typeface="Arial"/>
                <a:cs typeface="Arial"/>
              </a:rPr>
              <a:t>Glyphosate</a:t>
            </a:r>
          </a:p>
          <a:p>
            <a:r>
              <a:rPr lang="en-GB" sz="2400" dirty="0" smtClean="0">
                <a:latin typeface="Arial"/>
                <a:cs typeface="Arial"/>
              </a:rPr>
              <a:t>Abundance </a:t>
            </a:r>
            <a:r>
              <a:rPr lang="en-GB" sz="2400" dirty="0">
                <a:latin typeface="Arial"/>
                <a:cs typeface="Arial"/>
              </a:rPr>
              <a:t>of GLP test guideline data and published</a:t>
            </a:r>
          </a:p>
          <a:p>
            <a:r>
              <a:rPr lang="en-GB" sz="2400" dirty="0">
                <a:latin typeface="Arial"/>
                <a:cs typeface="Arial"/>
              </a:rPr>
              <a:t>literature</a:t>
            </a:r>
          </a:p>
          <a:p>
            <a:r>
              <a:rPr lang="en-GB" sz="2400" dirty="0">
                <a:latin typeface="Arial"/>
                <a:cs typeface="Arial"/>
              </a:rPr>
              <a:t>• Hazard values</a:t>
            </a:r>
          </a:p>
          <a:p>
            <a:r>
              <a:rPr lang="en-GB" sz="2400" dirty="0">
                <a:latin typeface="Arial"/>
                <a:cs typeface="Arial"/>
              </a:rPr>
              <a:t>– In vivo NOAEL 50 mg/kg </a:t>
            </a:r>
            <a:r>
              <a:rPr lang="en-GB" sz="2400" dirty="0" err="1">
                <a:latin typeface="Arial"/>
                <a:cs typeface="Arial"/>
              </a:rPr>
              <a:t>bw</a:t>
            </a:r>
            <a:r>
              <a:rPr lang="en-GB" sz="2400" dirty="0">
                <a:latin typeface="Arial"/>
                <a:cs typeface="Arial"/>
              </a:rPr>
              <a:t>/day; LOAEL 100 mg/</a:t>
            </a:r>
            <a:r>
              <a:rPr lang="en-GB" sz="2400" dirty="0" smtClean="0">
                <a:latin typeface="Arial"/>
                <a:cs typeface="Arial"/>
              </a:rPr>
              <a:t>kg </a:t>
            </a:r>
            <a:r>
              <a:rPr lang="en-GB" sz="2400" dirty="0" err="1" smtClean="0">
                <a:latin typeface="Arial"/>
                <a:cs typeface="Arial"/>
              </a:rPr>
              <a:t>bw</a:t>
            </a:r>
            <a:r>
              <a:rPr lang="en-GB" sz="2400" dirty="0">
                <a:latin typeface="Arial"/>
                <a:cs typeface="Arial"/>
              </a:rPr>
              <a:t>/</a:t>
            </a:r>
            <a:r>
              <a:rPr lang="en-GB" sz="2400" dirty="0" smtClean="0">
                <a:latin typeface="Arial"/>
                <a:cs typeface="Arial"/>
              </a:rPr>
              <a:t>day</a:t>
            </a:r>
          </a:p>
          <a:p>
            <a:endParaRPr lang="en-GB" sz="2400" dirty="0">
              <a:latin typeface="Arial"/>
              <a:cs typeface="Arial"/>
            </a:endParaRPr>
          </a:p>
          <a:p>
            <a:pPr marL="342900" indent="-342900">
              <a:buFont typeface="Arial"/>
              <a:buChar char="•"/>
            </a:pPr>
            <a:r>
              <a:rPr lang="en-GB" sz="2400" dirty="0" smtClean="0">
                <a:latin typeface="Arial"/>
                <a:cs typeface="Arial"/>
              </a:rPr>
              <a:t>Developmental </a:t>
            </a:r>
            <a:r>
              <a:rPr lang="en-GB" sz="2400" dirty="0">
                <a:latin typeface="Arial"/>
                <a:cs typeface="Arial"/>
              </a:rPr>
              <a:t>Toxicity Study in </a:t>
            </a:r>
            <a:r>
              <a:rPr lang="en-GB" sz="2400" dirty="0" smtClean="0">
                <a:latin typeface="Arial"/>
                <a:cs typeface="Arial"/>
              </a:rPr>
              <a:t>Rabbits at </a:t>
            </a:r>
            <a:r>
              <a:rPr lang="en-GB" sz="2400" dirty="0">
                <a:latin typeface="Arial"/>
                <a:cs typeface="Arial"/>
              </a:rPr>
              <a:t>maternal toxicity</a:t>
            </a:r>
          </a:p>
          <a:p>
            <a:pPr marL="342900" indent="-342900">
              <a:buFont typeface="Arial"/>
              <a:buChar char="•"/>
            </a:pPr>
            <a:endParaRPr lang="en-GB" sz="2400" dirty="0" smtClean="0">
              <a:latin typeface="Arial"/>
              <a:cs typeface="Arial"/>
            </a:endParaRPr>
          </a:p>
          <a:p>
            <a:pPr marL="342900" indent="-342900">
              <a:buFont typeface="Arial"/>
              <a:buChar char="•"/>
            </a:pPr>
            <a:r>
              <a:rPr lang="en-GB" sz="2400" dirty="0" err="1" smtClean="0">
                <a:latin typeface="Arial"/>
                <a:cs typeface="Arial"/>
              </a:rPr>
              <a:t>Paganelli</a:t>
            </a:r>
            <a:r>
              <a:rPr lang="en-GB" sz="2400" dirty="0" smtClean="0">
                <a:latin typeface="Arial"/>
                <a:cs typeface="Arial"/>
              </a:rPr>
              <a:t> et al. 2010, impaired retinoic acid signalling pathway in </a:t>
            </a:r>
            <a:r>
              <a:rPr lang="en-GB" sz="2400" dirty="0" err="1" smtClean="0">
                <a:latin typeface="Arial"/>
                <a:cs typeface="Arial"/>
              </a:rPr>
              <a:t>Xenopus</a:t>
            </a:r>
            <a:r>
              <a:rPr lang="en-GB" sz="2400" dirty="0" smtClean="0">
                <a:latin typeface="Arial"/>
                <a:cs typeface="Arial"/>
              </a:rPr>
              <a:t> </a:t>
            </a:r>
            <a:r>
              <a:rPr lang="en-GB" sz="2400" dirty="0" err="1" smtClean="0">
                <a:latin typeface="Arial"/>
                <a:cs typeface="Arial"/>
              </a:rPr>
              <a:t>laevis</a:t>
            </a:r>
            <a:r>
              <a:rPr lang="en-GB" sz="2400" dirty="0" smtClean="0">
                <a:latin typeface="Arial"/>
                <a:cs typeface="Arial"/>
              </a:rPr>
              <a:t> embryos</a:t>
            </a:r>
            <a:endParaRPr lang="en-GB" sz="2400" dirty="0">
              <a:latin typeface="Arial"/>
              <a:cs typeface="Arial"/>
            </a:endParaRPr>
          </a:p>
        </p:txBody>
      </p:sp>
    </p:spTree>
    <p:extLst>
      <p:ext uri="{BB962C8B-B14F-4D97-AF65-F5344CB8AC3E}">
        <p14:creationId xmlns:p14="http://schemas.microsoft.com/office/powerpoint/2010/main" val="4096305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10823"/>
            <a:ext cx="7772400" cy="1470025"/>
          </a:xfrm>
        </p:spPr>
        <p:txBody>
          <a:bodyPr>
            <a:normAutofit/>
          </a:bodyPr>
          <a:lstStyle/>
          <a:p>
            <a:r>
              <a:rPr lang="en-GB" sz="2800" dirty="0" smtClean="0">
                <a:latin typeface="Arial"/>
                <a:cs typeface="Arial"/>
              </a:rPr>
              <a:t>Plausibility</a:t>
            </a:r>
            <a:endParaRPr lang="en-GB" sz="2800" dirty="0">
              <a:latin typeface="Arial"/>
              <a:cs typeface="Arial"/>
            </a:endParaRPr>
          </a:p>
        </p:txBody>
      </p:sp>
    </p:spTree>
    <p:extLst>
      <p:ext uri="{BB962C8B-B14F-4D97-AF65-F5344CB8AC3E}">
        <p14:creationId xmlns:p14="http://schemas.microsoft.com/office/powerpoint/2010/main" val="2983799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52795" y="582158"/>
            <a:ext cx="8414156" cy="4832092"/>
          </a:xfrm>
          <a:prstGeom prst="rect">
            <a:avLst/>
          </a:prstGeom>
          <a:noFill/>
        </p:spPr>
        <p:txBody>
          <a:bodyPr wrap="square" rtlCol="0">
            <a:spAutoFit/>
          </a:bodyPr>
          <a:lstStyle/>
          <a:p>
            <a:pPr algn="ctr"/>
            <a:r>
              <a:rPr lang="en-GB" sz="2400" dirty="0" smtClean="0">
                <a:latin typeface="Arial"/>
                <a:cs typeface="Arial"/>
              </a:rPr>
              <a:t>Glyphosate*</a:t>
            </a:r>
          </a:p>
          <a:p>
            <a:endParaRPr lang="en-GB" sz="2400" dirty="0" smtClean="0">
              <a:latin typeface="Arial"/>
              <a:cs typeface="Arial"/>
            </a:endParaRPr>
          </a:p>
          <a:p>
            <a:r>
              <a:rPr lang="en-GB" sz="2400" dirty="0" smtClean="0">
                <a:latin typeface="Arial"/>
                <a:cs typeface="Arial"/>
              </a:rPr>
              <a:t>Farm family exposure study (</a:t>
            </a:r>
            <a:r>
              <a:rPr lang="en-GB" sz="2400" dirty="0" err="1" smtClean="0">
                <a:latin typeface="Arial"/>
                <a:cs typeface="Arial"/>
              </a:rPr>
              <a:t>Acquavella</a:t>
            </a:r>
            <a:r>
              <a:rPr lang="en-GB" sz="2400" dirty="0" smtClean="0">
                <a:latin typeface="Arial"/>
                <a:cs typeface="Arial"/>
              </a:rPr>
              <a:t> et al 2004)</a:t>
            </a:r>
          </a:p>
          <a:p>
            <a:endParaRPr lang="en-GB" sz="2400" dirty="0">
              <a:latin typeface="Arial"/>
              <a:cs typeface="Arial"/>
            </a:endParaRPr>
          </a:p>
          <a:p>
            <a:r>
              <a:rPr lang="en-GB" sz="2400" dirty="0" smtClean="0">
                <a:latin typeface="Arial"/>
                <a:cs typeface="Arial"/>
              </a:rPr>
              <a:t>48 families related to glyphosate application in the US  provided urine during 2000 and 2001:</a:t>
            </a:r>
          </a:p>
          <a:p>
            <a:r>
              <a:rPr lang="en-GB" sz="2400" dirty="0" smtClean="0">
                <a:latin typeface="Arial"/>
                <a:cs typeface="Arial"/>
              </a:rPr>
              <a:t> </a:t>
            </a:r>
          </a:p>
          <a:p>
            <a:r>
              <a:rPr lang="en-GB" sz="2400" dirty="0" smtClean="0">
                <a:latin typeface="Arial"/>
                <a:cs typeface="Arial"/>
              </a:rPr>
              <a:t>Maximal estimated systemic dose for farmers: </a:t>
            </a:r>
            <a:r>
              <a:rPr lang="en-GB" sz="2400" dirty="0">
                <a:latin typeface="Arial"/>
                <a:cs typeface="Arial"/>
              </a:rPr>
              <a:t>0.004 mg/kg</a:t>
            </a:r>
          </a:p>
          <a:p>
            <a:endParaRPr lang="en-GB" sz="2400" dirty="0" smtClean="0">
              <a:latin typeface="Arial"/>
              <a:cs typeface="Arial"/>
            </a:endParaRPr>
          </a:p>
          <a:p>
            <a:r>
              <a:rPr lang="en-GB" sz="2400" dirty="0" smtClean="0">
                <a:latin typeface="Arial"/>
                <a:cs typeface="Arial"/>
              </a:rPr>
              <a:t>Maximal estimated systemic dose for spouses and children: 0.00004 and 0.00008 mg/kg</a:t>
            </a:r>
          </a:p>
          <a:p>
            <a:endParaRPr lang="en-GB" sz="2400" dirty="0" smtClean="0">
              <a:latin typeface="Arial"/>
              <a:cs typeface="Arial"/>
            </a:endParaRPr>
          </a:p>
          <a:p>
            <a:r>
              <a:rPr lang="en-GB" sz="2000" dirty="0" smtClean="0">
                <a:latin typeface="Arial"/>
                <a:cs typeface="Arial"/>
              </a:rPr>
              <a:t>* Taken from Bus &amp; </a:t>
            </a:r>
            <a:r>
              <a:rPr lang="en-GB" sz="2000" dirty="0" err="1" smtClean="0">
                <a:latin typeface="Arial"/>
                <a:cs typeface="Arial"/>
              </a:rPr>
              <a:t>Delarco</a:t>
            </a:r>
            <a:endParaRPr lang="en-GB" sz="2000" dirty="0">
              <a:latin typeface="Arial"/>
              <a:cs typeface="Arial"/>
            </a:endParaRPr>
          </a:p>
        </p:txBody>
      </p:sp>
    </p:spTree>
    <p:extLst>
      <p:ext uri="{BB962C8B-B14F-4D97-AF65-F5344CB8AC3E}">
        <p14:creationId xmlns:p14="http://schemas.microsoft.com/office/powerpoint/2010/main" val="1689498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23355" y="751344"/>
            <a:ext cx="8343596" cy="5416868"/>
          </a:xfrm>
          <a:prstGeom prst="rect">
            <a:avLst/>
          </a:prstGeom>
        </p:spPr>
        <p:txBody>
          <a:bodyPr wrap="square">
            <a:spAutoFit/>
          </a:bodyPr>
          <a:lstStyle/>
          <a:p>
            <a:pPr algn="ctr"/>
            <a:r>
              <a:rPr lang="en-GB" sz="2400" dirty="0" smtClean="0">
                <a:latin typeface="Arial"/>
                <a:cs typeface="Arial"/>
              </a:rPr>
              <a:t>Conversion of </a:t>
            </a:r>
            <a:r>
              <a:rPr lang="en-GB" sz="2400" i="1" dirty="0" smtClean="0">
                <a:latin typeface="Arial"/>
                <a:cs typeface="Arial"/>
              </a:rPr>
              <a:t>in vitro test </a:t>
            </a:r>
            <a:r>
              <a:rPr lang="en-GB" sz="2400" dirty="0" smtClean="0">
                <a:latin typeface="Arial"/>
                <a:cs typeface="Arial"/>
              </a:rPr>
              <a:t>concentrations to </a:t>
            </a:r>
            <a:r>
              <a:rPr lang="en-GB" sz="2400" i="1" dirty="0" smtClean="0">
                <a:latin typeface="Arial"/>
                <a:cs typeface="Arial"/>
              </a:rPr>
              <a:t>in vivo</a:t>
            </a:r>
            <a:r>
              <a:rPr lang="en-GB" sz="2400" baseline="30000" dirty="0" smtClean="0">
                <a:latin typeface="Arial"/>
                <a:cs typeface="Arial"/>
              </a:rPr>
              <a:t>*</a:t>
            </a:r>
            <a:endParaRPr lang="en-GB" sz="2400" i="1" dirty="0" smtClean="0">
              <a:latin typeface="Arial"/>
              <a:cs typeface="Arial"/>
            </a:endParaRPr>
          </a:p>
          <a:p>
            <a:endParaRPr lang="en-GB" sz="2400" dirty="0" smtClean="0">
              <a:latin typeface="Arial"/>
              <a:cs typeface="Arial"/>
            </a:endParaRPr>
          </a:p>
          <a:p>
            <a:r>
              <a:rPr lang="en-GB" sz="2400" dirty="0" smtClean="0">
                <a:latin typeface="Arial"/>
                <a:cs typeface="Arial"/>
              </a:rPr>
              <a:t>Pharmacokinetic study in rats**:</a:t>
            </a:r>
            <a:endParaRPr lang="en-GB" sz="2400" dirty="0">
              <a:latin typeface="Arial"/>
              <a:cs typeface="Arial"/>
            </a:endParaRPr>
          </a:p>
          <a:p>
            <a:pPr marL="342900" indent="-342900">
              <a:buFont typeface="Arial"/>
              <a:buChar char="•"/>
            </a:pPr>
            <a:r>
              <a:rPr lang="en-GB" sz="2400" dirty="0" smtClean="0">
                <a:latin typeface="Arial"/>
                <a:cs typeface="Arial"/>
              </a:rPr>
              <a:t>400 mg/kg oral dose of </a:t>
            </a:r>
            <a:r>
              <a:rPr lang="en-GB" sz="2400" dirty="0" smtClean="0">
                <a:solidFill>
                  <a:srgbClr val="FF0000"/>
                </a:solidFill>
                <a:latin typeface="Arial"/>
                <a:cs typeface="Arial"/>
              </a:rPr>
              <a:t>glyphosate</a:t>
            </a:r>
            <a:r>
              <a:rPr lang="en-GB" sz="2400" dirty="0" smtClean="0">
                <a:latin typeface="Arial"/>
                <a:cs typeface="Arial"/>
              </a:rPr>
              <a:t> resulted in blood </a:t>
            </a:r>
            <a:r>
              <a:rPr lang="en-GB" sz="2400" dirty="0" err="1" smtClean="0">
                <a:latin typeface="Arial"/>
                <a:cs typeface="Arial"/>
              </a:rPr>
              <a:t>Cmax</a:t>
            </a:r>
            <a:r>
              <a:rPr lang="en-GB" sz="2400" dirty="0" smtClean="0">
                <a:latin typeface="Arial"/>
                <a:cs typeface="Arial"/>
              </a:rPr>
              <a:t> concentration of 4.6 μg/mL</a:t>
            </a:r>
          </a:p>
          <a:p>
            <a:pPr marL="342900" indent="-342900">
              <a:buFont typeface="Arial"/>
              <a:buChar char="•"/>
            </a:pPr>
            <a:r>
              <a:rPr lang="en-GB" sz="2400" dirty="0" smtClean="0">
                <a:latin typeface="Arial"/>
                <a:cs typeface="Arial"/>
              </a:rPr>
              <a:t>72 μg/mL “low dose” in embryo culture study </a:t>
            </a:r>
          </a:p>
          <a:p>
            <a:pPr marL="342900" indent="-342900">
              <a:buFont typeface="Arial"/>
              <a:buChar char="•"/>
            </a:pPr>
            <a:r>
              <a:rPr lang="en-GB" sz="2400" dirty="0" smtClean="0">
                <a:latin typeface="Arial"/>
                <a:cs typeface="Arial"/>
              </a:rPr>
              <a:t>assume linear pharmacokinetic behaviour in rats</a:t>
            </a:r>
          </a:p>
          <a:p>
            <a:pPr marL="342900" indent="-342900">
              <a:buFont typeface="Arial"/>
              <a:buChar char="•"/>
            </a:pPr>
            <a:r>
              <a:rPr lang="en-GB" sz="2400" dirty="0" smtClean="0">
                <a:latin typeface="Arial"/>
                <a:cs typeface="Arial"/>
              </a:rPr>
              <a:t>Dose to produce a blood concentration 72 μg/mL:</a:t>
            </a:r>
          </a:p>
          <a:p>
            <a:endParaRPr lang="en-GB" sz="2400" dirty="0" smtClean="0">
              <a:latin typeface="Arial"/>
              <a:cs typeface="Arial"/>
            </a:endParaRPr>
          </a:p>
          <a:p>
            <a:pPr algn="ctr"/>
            <a:r>
              <a:rPr lang="en-GB" sz="2400" dirty="0" smtClean="0">
                <a:latin typeface="Arial"/>
                <a:cs typeface="Arial"/>
              </a:rPr>
              <a:t>72 μg/mL/4.6 μg/mL X 400 mg/kg body weight =</a:t>
            </a:r>
          </a:p>
          <a:p>
            <a:pPr algn="ctr"/>
            <a:r>
              <a:rPr lang="en-GB" sz="2400" dirty="0" smtClean="0">
                <a:latin typeface="Arial"/>
                <a:cs typeface="Arial"/>
              </a:rPr>
              <a:t>6261 mg/kg </a:t>
            </a:r>
            <a:r>
              <a:rPr lang="en-GB" sz="2400" dirty="0" err="1" smtClean="0">
                <a:latin typeface="Arial"/>
                <a:cs typeface="Arial"/>
              </a:rPr>
              <a:t>bw</a:t>
            </a:r>
            <a:r>
              <a:rPr lang="en-GB" sz="2400" dirty="0" smtClean="0">
                <a:latin typeface="Arial"/>
                <a:cs typeface="Arial"/>
              </a:rPr>
              <a:t>***</a:t>
            </a:r>
          </a:p>
          <a:p>
            <a:r>
              <a:rPr lang="en-GB" dirty="0" smtClean="0">
                <a:latin typeface="Arial"/>
                <a:cs typeface="Arial"/>
              </a:rPr>
              <a:t>*    Bus &amp; </a:t>
            </a:r>
            <a:r>
              <a:rPr lang="en-GB" dirty="0" err="1" smtClean="0">
                <a:latin typeface="Arial"/>
                <a:cs typeface="Arial"/>
              </a:rPr>
              <a:t>Delarco</a:t>
            </a:r>
            <a:r>
              <a:rPr lang="en-GB" dirty="0" smtClean="0">
                <a:latin typeface="Arial"/>
                <a:cs typeface="Arial"/>
              </a:rPr>
              <a:t> </a:t>
            </a:r>
          </a:p>
          <a:p>
            <a:r>
              <a:rPr lang="en-GB" sz="2000" dirty="0" smtClean="0">
                <a:latin typeface="Arial"/>
                <a:cs typeface="Arial"/>
              </a:rPr>
              <a:t>**   </a:t>
            </a:r>
            <a:r>
              <a:rPr lang="en-GB" sz="2000" dirty="0" err="1" smtClean="0">
                <a:latin typeface="Arial"/>
                <a:cs typeface="Arial"/>
              </a:rPr>
              <a:t>Anadona</a:t>
            </a:r>
            <a:r>
              <a:rPr lang="en-GB" sz="2000" dirty="0" smtClean="0">
                <a:latin typeface="Arial"/>
                <a:cs typeface="Arial"/>
              </a:rPr>
              <a:t> et al 2009 </a:t>
            </a:r>
            <a:r>
              <a:rPr lang="en-GB" sz="2000" dirty="0" err="1" smtClean="0">
                <a:latin typeface="Arial"/>
                <a:cs typeface="Arial"/>
              </a:rPr>
              <a:t>Toxicol</a:t>
            </a:r>
            <a:r>
              <a:rPr lang="en-GB" sz="2000" dirty="0" smtClean="0">
                <a:latin typeface="Arial"/>
                <a:cs typeface="Arial"/>
              </a:rPr>
              <a:t>. </a:t>
            </a:r>
            <a:r>
              <a:rPr lang="en-GB" sz="2000" dirty="0" err="1" smtClean="0">
                <a:latin typeface="Arial"/>
                <a:cs typeface="Arial"/>
              </a:rPr>
              <a:t>Lett</a:t>
            </a:r>
            <a:r>
              <a:rPr lang="en-GB" sz="2000" dirty="0" smtClean="0">
                <a:latin typeface="Arial"/>
                <a:cs typeface="Arial"/>
              </a:rPr>
              <a:t>. 190, 91–95</a:t>
            </a:r>
          </a:p>
          <a:p>
            <a:r>
              <a:rPr lang="en-GB" sz="2000" dirty="0" smtClean="0">
                <a:latin typeface="Arial"/>
                <a:cs typeface="Arial"/>
              </a:rPr>
              <a:t>*** </a:t>
            </a:r>
            <a:r>
              <a:rPr lang="en-GB" sz="2000" dirty="0" err="1" smtClean="0">
                <a:latin typeface="Arial"/>
                <a:cs typeface="Arial"/>
              </a:rPr>
              <a:t>Saltmiras</a:t>
            </a:r>
            <a:r>
              <a:rPr lang="en-GB" sz="2000" dirty="0" smtClean="0">
                <a:latin typeface="Arial"/>
                <a:cs typeface="Arial"/>
              </a:rPr>
              <a:t> </a:t>
            </a:r>
            <a:r>
              <a:rPr lang="en-GB" sz="2000" i="1" dirty="0" smtClean="0">
                <a:latin typeface="Arial"/>
                <a:cs typeface="Arial"/>
              </a:rPr>
              <a:t>et al., </a:t>
            </a:r>
            <a:r>
              <a:rPr lang="en-GB" sz="2000" dirty="0" smtClean="0">
                <a:latin typeface="Arial"/>
                <a:cs typeface="Arial"/>
              </a:rPr>
              <a:t>Chem. Res. </a:t>
            </a:r>
            <a:r>
              <a:rPr lang="en-GB" sz="2000" dirty="0" err="1" smtClean="0">
                <a:latin typeface="Arial"/>
                <a:cs typeface="Arial"/>
              </a:rPr>
              <a:t>Toxicol</a:t>
            </a:r>
            <a:r>
              <a:rPr lang="en-GB" sz="2000" dirty="0" smtClean="0">
                <a:latin typeface="Arial"/>
                <a:cs typeface="Arial"/>
              </a:rPr>
              <a:t>. 2011, 24, 607–608</a:t>
            </a:r>
          </a:p>
          <a:p>
            <a:endParaRPr lang="en-GB" sz="2400" dirty="0">
              <a:latin typeface="Arial"/>
              <a:cs typeface="Arial"/>
            </a:endParaRPr>
          </a:p>
        </p:txBody>
      </p:sp>
    </p:spTree>
    <p:extLst>
      <p:ext uri="{BB962C8B-B14F-4D97-AF65-F5344CB8AC3E}">
        <p14:creationId xmlns:p14="http://schemas.microsoft.com/office/powerpoint/2010/main" val="1236854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70637" y="441709"/>
            <a:ext cx="8136181" cy="6001642"/>
          </a:xfrm>
          <a:prstGeom prst="rect">
            <a:avLst/>
          </a:prstGeom>
          <a:noFill/>
        </p:spPr>
        <p:txBody>
          <a:bodyPr wrap="square" rtlCol="0">
            <a:spAutoFit/>
          </a:bodyPr>
          <a:lstStyle/>
          <a:p>
            <a:pPr algn="ctr"/>
            <a:r>
              <a:rPr lang="en-GB" sz="2400" dirty="0" smtClean="0">
                <a:latin typeface="Arial"/>
                <a:cs typeface="Arial"/>
              </a:rPr>
              <a:t>Nordic Council of Ministers: Nordic Working Papers</a:t>
            </a:r>
          </a:p>
          <a:p>
            <a:pPr algn="ctr"/>
            <a:r>
              <a:rPr lang="en-GB" sz="2400" dirty="0" smtClean="0">
                <a:latin typeface="Arial"/>
                <a:cs typeface="Arial"/>
              </a:rPr>
              <a:t>Suspected endocrine disrupting substances:</a:t>
            </a:r>
          </a:p>
          <a:p>
            <a:pPr algn="ctr"/>
            <a:endParaRPr lang="en-GB" sz="2400" dirty="0" smtClean="0">
              <a:latin typeface="Arial"/>
              <a:cs typeface="Arial"/>
            </a:endParaRPr>
          </a:p>
          <a:p>
            <a:pPr algn="ctr"/>
            <a:r>
              <a:rPr lang="en-GB" sz="2400" dirty="0" smtClean="0">
                <a:latin typeface="Arial"/>
                <a:cs typeface="Arial"/>
              </a:rPr>
              <a:t>How well does the OECD Conceptual Framework capture suspected endocrine disrupting substances </a:t>
            </a:r>
          </a:p>
          <a:p>
            <a:pPr algn="ctr"/>
            <a:r>
              <a:rPr lang="en-GB" sz="2400" dirty="0" smtClean="0">
                <a:latin typeface="Arial"/>
                <a:cs typeface="Arial"/>
              </a:rPr>
              <a:t>NA2013:921</a:t>
            </a:r>
          </a:p>
          <a:p>
            <a:pPr algn="ctr"/>
            <a:endParaRPr lang="en-GB" sz="2400" dirty="0">
              <a:latin typeface="Arial"/>
              <a:cs typeface="Arial"/>
            </a:endParaRPr>
          </a:p>
          <a:p>
            <a:r>
              <a:rPr lang="en-GB" sz="2400" dirty="0" smtClean="0">
                <a:latin typeface="Arial"/>
                <a:cs typeface="Arial"/>
              </a:rPr>
              <a:t>Evaluation of </a:t>
            </a:r>
            <a:r>
              <a:rPr lang="en-GB" sz="2400" dirty="0" err="1" smtClean="0">
                <a:latin typeface="Arial"/>
                <a:cs typeface="Arial"/>
              </a:rPr>
              <a:t>piperonyl</a:t>
            </a:r>
            <a:r>
              <a:rPr lang="en-GB" sz="2400" dirty="0" smtClean="0">
                <a:latin typeface="Arial"/>
                <a:cs typeface="Arial"/>
              </a:rPr>
              <a:t> </a:t>
            </a:r>
            <a:r>
              <a:rPr lang="en-GB" sz="2400" dirty="0" err="1" smtClean="0">
                <a:latin typeface="Arial"/>
                <a:cs typeface="Arial"/>
              </a:rPr>
              <a:t>butoxide</a:t>
            </a:r>
            <a:r>
              <a:rPr lang="en-GB" sz="2400" dirty="0" smtClean="0">
                <a:latin typeface="Arial"/>
                <a:cs typeface="Arial"/>
              </a:rPr>
              <a:t>, </a:t>
            </a:r>
            <a:r>
              <a:rPr lang="en-GB" sz="2400" dirty="0" err="1" smtClean="0">
                <a:latin typeface="Arial"/>
                <a:cs typeface="Arial"/>
              </a:rPr>
              <a:t>diuron</a:t>
            </a:r>
            <a:r>
              <a:rPr lang="en-GB" sz="2400" dirty="0" smtClean="0">
                <a:latin typeface="Arial"/>
                <a:cs typeface="Arial"/>
              </a:rPr>
              <a:t>, resorcinol using the OECD Level 1 – 5 approach.</a:t>
            </a:r>
          </a:p>
          <a:p>
            <a:endParaRPr lang="en-GB" sz="2400" dirty="0" smtClean="0">
              <a:latin typeface="Arial"/>
              <a:cs typeface="Arial"/>
            </a:endParaRPr>
          </a:p>
          <a:p>
            <a:r>
              <a:rPr lang="en-GB" sz="2400" dirty="0" smtClean="0">
                <a:latin typeface="Arial"/>
                <a:cs typeface="Arial"/>
              </a:rPr>
              <a:t>Aim: Are there endpoints or mechanism that are not detected by OECD CF methods.</a:t>
            </a:r>
          </a:p>
          <a:p>
            <a:endParaRPr lang="en-GB" sz="2400" dirty="0">
              <a:latin typeface="Arial"/>
              <a:cs typeface="Arial"/>
            </a:endParaRPr>
          </a:p>
          <a:p>
            <a:r>
              <a:rPr lang="en-GB" sz="2400" dirty="0" err="1" smtClean="0">
                <a:latin typeface="Arial"/>
                <a:cs typeface="Arial"/>
              </a:rPr>
              <a:t>Piperonyl</a:t>
            </a:r>
            <a:r>
              <a:rPr lang="en-GB" sz="2400" dirty="0" smtClean="0">
                <a:latin typeface="Arial"/>
                <a:cs typeface="Arial"/>
              </a:rPr>
              <a:t> </a:t>
            </a:r>
            <a:r>
              <a:rPr lang="en-GB" sz="2400" dirty="0" err="1" smtClean="0">
                <a:latin typeface="Arial"/>
                <a:cs typeface="Arial"/>
              </a:rPr>
              <a:t>butoxide</a:t>
            </a:r>
            <a:r>
              <a:rPr lang="en-GB" sz="2400" dirty="0" smtClean="0">
                <a:latin typeface="Arial"/>
                <a:cs typeface="Arial"/>
              </a:rPr>
              <a:t>:</a:t>
            </a:r>
          </a:p>
          <a:p>
            <a:pPr marL="342900" indent="-342900">
              <a:buFont typeface="Arial"/>
              <a:buChar char="•"/>
            </a:pPr>
            <a:r>
              <a:rPr lang="en-GB" sz="2400" dirty="0" smtClean="0">
                <a:latin typeface="Arial"/>
                <a:cs typeface="Arial"/>
              </a:rPr>
              <a:t>OECD TG 456 detects effects on </a:t>
            </a:r>
            <a:r>
              <a:rPr lang="en-GB" sz="2400" dirty="0" err="1" smtClean="0">
                <a:latin typeface="Arial"/>
                <a:cs typeface="Arial"/>
              </a:rPr>
              <a:t>steroidogenesis</a:t>
            </a:r>
            <a:endParaRPr lang="en-GB" sz="2400" dirty="0" smtClean="0">
              <a:latin typeface="Arial"/>
              <a:cs typeface="Arial"/>
            </a:endParaRPr>
          </a:p>
          <a:p>
            <a:pPr marL="342900" indent="-342900">
              <a:buFont typeface="Arial"/>
              <a:buChar char="•"/>
            </a:pPr>
            <a:r>
              <a:rPr lang="en-GB" sz="2400" dirty="0" smtClean="0">
                <a:latin typeface="Arial"/>
                <a:cs typeface="Arial"/>
              </a:rPr>
              <a:t>No information on specific enzymes affected </a:t>
            </a:r>
            <a:endParaRPr lang="en-GB" sz="2400" dirty="0">
              <a:latin typeface="Arial"/>
              <a:cs typeface="Arial"/>
            </a:endParaRPr>
          </a:p>
        </p:txBody>
      </p:sp>
    </p:spTree>
    <p:extLst>
      <p:ext uri="{BB962C8B-B14F-4D97-AF65-F5344CB8AC3E}">
        <p14:creationId xmlns:p14="http://schemas.microsoft.com/office/powerpoint/2010/main" val="739804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99751" y="529235"/>
            <a:ext cx="8149560" cy="461665"/>
          </a:xfrm>
          <a:prstGeom prst="rect">
            <a:avLst/>
          </a:prstGeom>
          <a:noFill/>
        </p:spPr>
        <p:txBody>
          <a:bodyPr wrap="square" rtlCol="0">
            <a:spAutoFit/>
          </a:bodyPr>
          <a:lstStyle/>
          <a:p>
            <a:pPr algn="ctr"/>
            <a:r>
              <a:rPr lang="en-GB" sz="2400" dirty="0" err="1" smtClean="0">
                <a:latin typeface="Arial"/>
                <a:cs typeface="Arial"/>
              </a:rPr>
              <a:t>Piperonyl</a:t>
            </a:r>
            <a:r>
              <a:rPr lang="en-GB" sz="2400" dirty="0" smtClean="0">
                <a:latin typeface="Arial"/>
                <a:cs typeface="Arial"/>
              </a:rPr>
              <a:t> </a:t>
            </a:r>
            <a:r>
              <a:rPr lang="en-GB" sz="2400" dirty="0" err="1" smtClean="0">
                <a:latin typeface="Arial"/>
                <a:cs typeface="Arial"/>
              </a:rPr>
              <a:t>butoxide</a:t>
            </a:r>
            <a:endParaRPr lang="en-GB" sz="2400" dirty="0">
              <a:latin typeface="Arial"/>
              <a:cs typeface="Arial"/>
            </a:endParaRPr>
          </a:p>
        </p:txBody>
      </p:sp>
      <p:graphicFrame>
        <p:nvGraphicFramePr>
          <p:cNvPr id="5" name="Tabelle 4"/>
          <p:cNvGraphicFramePr>
            <a:graphicFrameLocks noGrp="1"/>
          </p:cNvGraphicFramePr>
          <p:nvPr>
            <p:extLst>
              <p:ext uri="{D42A27DB-BD31-4B8C-83A1-F6EECF244321}">
                <p14:modId xmlns:p14="http://schemas.microsoft.com/office/powerpoint/2010/main" val="4057790893"/>
              </p:ext>
            </p:extLst>
          </p:nvPr>
        </p:nvGraphicFramePr>
        <p:xfrm>
          <a:off x="370436" y="1487460"/>
          <a:ext cx="8378875" cy="4511040"/>
        </p:xfrm>
        <a:graphic>
          <a:graphicData uri="http://schemas.openxmlformats.org/drawingml/2006/table">
            <a:tbl>
              <a:tblPr firstRow="1" bandRow="1">
                <a:tableStyleId>{5940675A-B579-460E-94D1-54222C63F5DA}</a:tableStyleId>
              </a:tblPr>
              <a:tblGrid>
                <a:gridCol w="1340619"/>
                <a:gridCol w="2010931"/>
                <a:gridCol w="2416644"/>
                <a:gridCol w="1199503"/>
                <a:gridCol w="1411178"/>
              </a:tblGrid>
              <a:tr h="370840">
                <a:tc>
                  <a:txBody>
                    <a:bodyPr/>
                    <a:lstStyle/>
                    <a:p>
                      <a:pPr algn="ctr"/>
                      <a:r>
                        <a:rPr lang="en-GB" sz="2000" dirty="0" smtClean="0">
                          <a:latin typeface="Arial"/>
                          <a:cs typeface="Arial"/>
                        </a:rPr>
                        <a:t>Organism</a:t>
                      </a:r>
                      <a:endParaRPr lang="en-GB" sz="2000" dirty="0">
                        <a:latin typeface="Arial"/>
                        <a:cs typeface="Arial"/>
                      </a:endParaRPr>
                    </a:p>
                  </a:txBody>
                  <a:tcPr/>
                </a:tc>
                <a:tc>
                  <a:txBody>
                    <a:bodyPr/>
                    <a:lstStyle/>
                    <a:p>
                      <a:pPr algn="ctr"/>
                      <a:r>
                        <a:rPr lang="en-GB" sz="2000" dirty="0" smtClean="0">
                          <a:latin typeface="Arial"/>
                          <a:cs typeface="Arial"/>
                        </a:rPr>
                        <a:t>Method</a:t>
                      </a:r>
                      <a:endParaRPr lang="en-GB" sz="2000" dirty="0">
                        <a:latin typeface="Arial"/>
                        <a:cs typeface="Arial"/>
                      </a:endParaRPr>
                    </a:p>
                  </a:txBody>
                  <a:tcPr/>
                </a:tc>
                <a:tc>
                  <a:txBody>
                    <a:bodyPr/>
                    <a:lstStyle/>
                    <a:p>
                      <a:pPr algn="ctr"/>
                      <a:r>
                        <a:rPr lang="en-GB" sz="2000" dirty="0" smtClean="0">
                          <a:latin typeface="Arial"/>
                          <a:cs typeface="Arial"/>
                        </a:rPr>
                        <a:t>Endpoint</a:t>
                      </a: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Possible ED Effect</a:t>
                      </a:r>
                    </a:p>
                  </a:txBody>
                  <a:tcPr/>
                </a:tc>
                <a:tc>
                  <a:txBody>
                    <a:bodyPr/>
                    <a:lstStyle/>
                    <a:p>
                      <a:pPr algn="ctr"/>
                      <a:r>
                        <a:rPr lang="en-GB" sz="2000" dirty="0" smtClean="0">
                          <a:latin typeface="Arial"/>
                          <a:cs typeface="Arial"/>
                        </a:rPr>
                        <a:t>NOEL</a:t>
                      </a:r>
                    </a:p>
                    <a:p>
                      <a:pPr algn="ctr"/>
                      <a:r>
                        <a:rPr lang="en-GB" sz="2000" dirty="0" smtClean="0">
                          <a:latin typeface="Arial"/>
                          <a:cs typeface="Arial"/>
                        </a:rPr>
                        <a:t>mg/kg </a:t>
                      </a:r>
                      <a:r>
                        <a:rPr lang="en-GB" sz="2000" dirty="0" err="1" smtClean="0">
                          <a:latin typeface="Arial"/>
                          <a:cs typeface="Arial"/>
                        </a:rPr>
                        <a:t>bw</a:t>
                      </a:r>
                      <a:endParaRPr lang="en-GB" sz="2000" dirty="0">
                        <a:latin typeface="Arial"/>
                        <a:cs typeface="Arial"/>
                      </a:endParaRPr>
                    </a:p>
                  </a:txBody>
                  <a:tcPr/>
                </a:tc>
              </a:tr>
              <a:tr h="370840">
                <a:tc>
                  <a:txBody>
                    <a:bodyPr/>
                    <a:lstStyle/>
                    <a:p>
                      <a:r>
                        <a:rPr lang="en-GB" sz="2000" dirty="0" smtClean="0">
                          <a:latin typeface="Arial"/>
                          <a:cs typeface="Arial"/>
                        </a:rPr>
                        <a:t>H295R cells</a:t>
                      </a:r>
                      <a:endParaRPr lang="en-GB" sz="2000" dirty="0">
                        <a:latin typeface="Arial"/>
                        <a:cs typeface="Arial"/>
                      </a:endParaRPr>
                    </a:p>
                  </a:txBody>
                  <a:tcPr/>
                </a:tc>
                <a:tc>
                  <a:txBody>
                    <a:bodyPr/>
                    <a:lstStyle/>
                    <a:p>
                      <a:pPr algn="ctr"/>
                      <a:r>
                        <a:rPr lang="en-GB" sz="2000" dirty="0" err="1" smtClean="0">
                          <a:latin typeface="Arial"/>
                          <a:cs typeface="Arial"/>
                        </a:rPr>
                        <a:t>Steroidogenesis</a:t>
                      </a:r>
                      <a:r>
                        <a:rPr lang="en-GB" sz="2000" dirty="0" smtClean="0">
                          <a:latin typeface="Arial"/>
                          <a:cs typeface="Arial"/>
                        </a:rPr>
                        <a:t> assay</a:t>
                      </a: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err="1" smtClean="0">
                          <a:latin typeface="Arial"/>
                          <a:cs typeface="Arial"/>
                        </a:rPr>
                        <a:t>Testosteron</a:t>
                      </a:r>
                      <a:r>
                        <a:rPr lang="en-GB" sz="2000" dirty="0" smtClean="0">
                          <a:latin typeface="Arial"/>
                          <a:cs typeface="Arial"/>
                        </a:rPr>
                        <a:t> production</a:t>
                      </a: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30 </a:t>
                      </a:r>
                      <a:r>
                        <a:rPr lang="en-GB" sz="2000" dirty="0" err="1" smtClean="0">
                          <a:latin typeface="Arial"/>
                          <a:cs typeface="Arial"/>
                        </a:rPr>
                        <a:t>μM</a:t>
                      </a:r>
                      <a:r>
                        <a:rPr lang="en-GB" sz="2000" dirty="0" smtClean="0">
                          <a:latin typeface="Arial"/>
                          <a:cs typeface="Arial"/>
                        </a:rPr>
                        <a:t>*</a:t>
                      </a:r>
                      <a:endParaRPr lang="en-GB" sz="2000" dirty="0">
                        <a:latin typeface="Arial"/>
                        <a:cs typeface="Arial"/>
                      </a:endParaRPr>
                    </a:p>
                  </a:txBody>
                  <a:tcPr/>
                </a:tc>
              </a:tr>
              <a:tr h="370840">
                <a:tc>
                  <a:txBody>
                    <a:bodyPr/>
                    <a:lstStyle/>
                    <a:p>
                      <a:r>
                        <a:rPr lang="en-GB" sz="2000" dirty="0" smtClean="0">
                          <a:latin typeface="Arial"/>
                          <a:cs typeface="Arial"/>
                        </a:rPr>
                        <a:t>Dog</a:t>
                      </a:r>
                      <a:endParaRPr lang="en-GB" sz="2000" dirty="0">
                        <a:latin typeface="Arial"/>
                        <a:cs typeface="Arial"/>
                      </a:endParaRPr>
                    </a:p>
                  </a:txBody>
                  <a:tcPr/>
                </a:tc>
                <a:tc>
                  <a:txBody>
                    <a:bodyPr/>
                    <a:lstStyle/>
                    <a:p>
                      <a:pPr algn="ctr"/>
                      <a:r>
                        <a:rPr lang="en-GB" sz="2000" dirty="0" smtClean="0">
                          <a:latin typeface="Arial"/>
                          <a:cs typeface="Arial"/>
                        </a:rPr>
                        <a:t>Repeated</a:t>
                      </a:r>
                      <a:r>
                        <a:rPr lang="en-GB" sz="2000" baseline="0" dirty="0" smtClean="0">
                          <a:latin typeface="Arial"/>
                          <a:cs typeface="Arial"/>
                        </a:rPr>
                        <a:t> dose</a:t>
                      </a:r>
                      <a:endParaRPr lang="en-GB" sz="2000" dirty="0">
                        <a:latin typeface="Arial"/>
                        <a:cs typeface="Arial"/>
                      </a:endParaRPr>
                    </a:p>
                  </a:txBody>
                  <a:tcPr/>
                </a:tc>
                <a:tc>
                  <a:txBody>
                    <a:bodyPr/>
                    <a:lstStyle/>
                    <a:p>
                      <a:pPr algn="ctr"/>
                      <a:r>
                        <a:rPr lang="en-GB" sz="2000" dirty="0" smtClean="0">
                          <a:latin typeface="Arial"/>
                          <a:cs typeface="Arial"/>
                        </a:rPr>
                        <a:t>Adrenal weight</a:t>
                      </a:r>
                      <a:endParaRPr lang="en-GB" sz="2000" dirty="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3</a:t>
                      </a:r>
                      <a:endParaRPr lang="en-GB" sz="2000" dirty="0">
                        <a:latin typeface="Arial"/>
                        <a:cs typeface="Arial"/>
                      </a:endParaRPr>
                    </a:p>
                  </a:txBody>
                  <a:tcPr/>
                </a:tc>
              </a:tr>
              <a:tr h="370840">
                <a:tc>
                  <a:txBody>
                    <a:bodyPr/>
                    <a:lstStyle/>
                    <a:p>
                      <a:r>
                        <a:rPr lang="en-GB" sz="2000" dirty="0" smtClean="0">
                          <a:latin typeface="Arial"/>
                          <a:cs typeface="Arial"/>
                        </a:rPr>
                        <a:t>Mouse</a:t>
                      </a:r>
                      <a:endParaRPr lang="en-GB" sz="2000" dirty="0">
                        <a:latin typeface="Arial"/>
                        <a:cs typeface="Arial"/>
                      </a:endParaRPr>
                    </a:p>
                  </a:txBody>
                  <a:tcPr/>
                </a:tc>
                <a:tc>
                  <a:txBody>
                    <a:bodyPr/>
                    <a:lstStyle/>
                    <a:p>
                      <a:pPr algn="ctr"/>
                      <a:r>
                        <a:rPr lang="en-GB" sz="2000" dirty="0" smtClean="0">
                          <a:latin typeface="Arial"/>
                          <a:cs typeface="Arial"/>
                        </a:rPr>
                        <a:t>2-generation, diet</a:t>
                      </a:r>
                      <a:endParaRPr lang="en-GB" sz="2000" dirty="0">
                        <a:latin typeface="Arial"/>
                        <a:cs typeface="Arial"/>
                      </a:endParaRPr>
                    </a:p>
                  </a:txBody>
                  <a:tcPr/>
                </a:tc>
                <a:tc>
                  <a:txBody>
                    <a:bodyPr/>
                    <a:lstStyle/>
                    <a:p>
                      <a:pPr algn="ctr"/>
                      <a:r>
                        <a:rPr lang="en-GB" sz="2000" dirty="0" smtClean="0">
                          <a:latin typeface="Arial"/>
                          <a:cs typeface="Arial"/>
                        </a:rPr>
                        <a:t>Behaviour, olfactory orientation</a:t>
                      </a:r>
                      <a:endParaRPr lang="en-GB" sz="2000" dirty="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37</a:t>
                      </a:r>
                      <a:endParaRPr lang="en-GB" sz="2000" dirty="0">
                        <a:latin typeface="Arial"/>
                        <a:cs typeface="Arial"/>
                      </a:endParaRPr>
                    </a:p>
                  </a:txBody>
                  <a:tcPr/>
                </a:tc>
              </a:tr>
              <a:tr h="370840">
                <a:tc>
                  <a:txBody>
                    <a:bodyPr/>
                    <a:lstStyle/>
                    <a:p>
                      <a:r>
                        <a:rPr lang="en-GB" sz="2000" dirty="0" smtClean="0">
                          <a:latin typeface="Arial"/>
                          <a:cs typeface="Arial"/>
                        </a:rPr>
                        <a:t>Mouse</a:t>
                      </a: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2-generation, diet</a:t>
                      </a:r>
                    </a:p>
                    <a:p>
                      <a:pPr algn="ct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Behaviour, olfactory orientation</a:t>
                      </a: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438</a:t>
                      </a:r>
                      <a:endParaRPr lang="en-GB" sz="2000" dirty="0">
                        <a:latin typeface="Arial"/>
                        <a:cs typeface="Arial"/>
                      </a:endParaRPr>
                    </a:p>
                  </a:txBody>
                  <a:tcPr/>
                </a:tc>
              </a:tr>
              <a:tr h="370840">
                <a:tc>
                  <a:txBody>
                    <a:bodyPr/>
                    <a:lstStyle/>
                    <a:p>
                      <a:r>
                        <a:rPr lang="en-GB" sz="2000" dirty="0" smtClean="0">
                          <a:latin typeface="Arial"/>
                          <a:cs typeface="Arial"/>
                        </a:rPr>
                        <a:t>Mouse</a:t>
                      </a:r>
                      <a:endParaRPr lang="en-GB" sz="2000" dirty="0">
                        <a:latin typeface="Arial"/>
                        <a:cs typeface="Arial"/>
                      </a:endParaRPr>
                    </a:p>
                  </a:txBody>
                  <a:tcPr/>
                </a:tc>
                <a:tc>
                  <a:txBody>
                    <a:bodyPr/>
                    <a:lstStyle/>
                    <a:p>
                      <a:pPr algn="ctr"/>
                      <a:r>
                        <a:rPr lang="en-GB" sz="2000" dirty="0" smtClean="0">
                          <a:latin typeface="Arial"/>
                          <a:cs typeface="Arial"/>
                        </a:rPr>
                        <a:t>7</a:t>
                      </a:r>
                      <a:r>
                        <a:rPr lang="en-GB" sz="2000" baseline="0" dirty="0" smtClean="0">
                          <a:latin typeface="Arial"/>
                          <a:cs typeface="Arial"/>
                        </a:rPr>
                        <a:t> w, oral</a:t>
                      </a:r>
                      <a:endParaRPr lang="en-GB" sz="2000" dirty="0">
                        <a:latin typeface="Arial"/>
                        <a:cs typeface="Arial"/>
                      </a:endParaRPr>
                    </a:p>
                  </a:txBody>
                  <a:tcPr/>
                </a:tc>
                <a:tc>
                  <a:txBody>
                    <a:bodyPr/>
                    <a:lstStyle/>
                    <a:p>
                      <a:pPr algn="ctr"/>
                      <a:r>
                        <a:rPr lang="en-GB" sz="2000" dirty="0" smtClean="0">
                          <a:latin typeface="Arial"/>
                          <a:cs typeface="Arial"/>
                        </a:rPr>
                        <a:t>Behaviour, motor activity</a:t>
                      </a:r>
                      <a:endParaRPr lang="en-GB" sz="2000" dirty="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225</a:t>
                      </a:r>
                      <a:endParaRPr lang="en-GB" sz="2000" dirty="0">
                        <a:latin typeface="Arial"/>
                        <a:cs typeface="Arial"/>
                      </a:endParaRPr>
                    </a:p>
                  </a:txBody>
                  <a:tcPr/>
                </a:tc>
              </a:tr>
            </a:tbl>
          </a:graphicData>
        </a:graphic>
      </p:graphicFrame>
    </p:spTree>
    <p:extLst>
      <p:ext uri="{BB962C8B-B14F-4D97-AF65-F5344CB8AC3E}">
        <p14:creationId xmlns:p14="http://schemas.microsoft.com/office/powerpoint/2010/main" val="4231865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99751" y="529235"/>
            <a:ext cx="8149560" cy="461665"/>
          </a:xfrm>
          <a:prstGeom prst="rect">
            <a:avLst/>
          </a:prstGeom>
          <a:noFill/>
        </p:spPr>
        <p:txBody>
          <a:bodyPr wrap="square" rtlCol="0">
            <a:spAutoFit/>
          </a:bodyPr>
          <a:lstStyle/>
          <a:p>
            <a:pPr algn="ctr"/>
            <a:r>
              <a:rPr lang="en-GB" sz="2400" dirty="0" smtClean="0">
                <a:latin typeface="Arial"/>
                <a:cs typeface="Arial"/>
              </a:rPr>
              <a:t>Resorcinol</a:t>
            </a:r>
            <a:endParaRPr lang="en-GB" sz="2400" dirty="0">
              <a:latin typeface="Arial"/>
              <a:cs typeface="Arial"/>
            </a:endParaRPr>
          </a:p>
        </p:txBody>
      </p:sp>
      <p:graphicFrame>
        <p:nvGraphicFramePr>
          <p:cNvPr id="5" name="Tabelle 4"/>
          <p:cNvGraphicFramePr>
            <a:graphicFrameLocks noGrp="1"/>
          </p:cNvGraphicFramePr>
          <p:nvPr>
            <p:extLst>
              <p:ext uri="{D42A27DB-BD31-4B8C-83A1-F6EECF244321}">
                <p14:modId xmlns:p14="http://schemas.microsoft.com/office/powerpoint/2010/main" val="546834789"/>
              </p:ext>
            </p:extLst>
          </p:nvPr>
        </p:nvGraphicFramePr>
        <p:xfrm>
          <a:off x="370436" y="1487460"/>
          <a:ext cx="8378875" cy="3810000"/>
        </p:xfrm>
        <a:graphic>
          <a:graphicData uri="http://schemas.openxmlformats.org/drawingml/2006/table">
            <a:tbl>
              <a:tblPr firstRow="1" bandRow="1">
                <a:tableStyleId>{5940675A-B579-460E-94D1-54222C63F5DA}</a:tableStyleId>
              </a:tblPr>
              <a:tblGrid>
                <a:gridCol w="1340619"/>
                <a:gridCol w="2010931"/>
                <a:gridCol w="2416644"/>
                <a:gridCol w="1199503"/>
                <a:gridCol w="1411178"/>
              </a:tblGrid>
              <a:tr h="370840">
                <a:tc>
                  <a:txBody>
                    <a:bodyPr/>
                    <a:lstStyle/>
                    <a:p>
                      <a:pPr algn="ctr"/>
                      <a:r>
                        <a:rPr lang="en-GB" sz="2000" dirty="0" smtClean="0">
                          <a:latin typeface="Arial"/>
                          <a:cs typeface="Arial"/>
                        </a:rPr>
                        <a:t>Organism</a:t>
                      </a:r>
                      <a:endParaRPr lang="en-GB" sz="2000" dirty="0">
                        <a:latin typeface="Arial"/>
                        <a:cs typeface="Arial"/>
                      </a:endParaRPr>
                    </a:p>
                  </a:txBody>
                  <a:tcPr/>
                </a:tc>
                <a:tc>
                  <a:txBody>
                    <a:bodyPr/>
                    <a:lstStyle/>
                    <a:p>
                      <a:pPr algn="ctr"/>
                      <a:r>
                        <a:rPr lang="en-GB" sz="2000" dirty="0" smtClean="0">
                          <a:latin typeface="Arial"/>
                          <a:cs typeface="Arial"/>
                        </a:rPr>
                        <a:t>Method</a:t>
                      </a:r>
                      <a:endParaRPr lang="en-GB" sz="2000" dirty="0">
                        <a:latin typeface="Arial"/>
                        <a:cs typeface="Arial"/>
                      </a:endParaRPr>
                    </a:p>
                  </a:txBody>
                  <a:tcPr/>
                </a:tc>
                <a:tc>
                  <a:txBody>
                    <a:bodyPr/>
                    <a:lstStyle/>
                    <a:p>
                      <a:pPr algn="ctr"/>
                      <a:r>
                        <a:rPr lang="en-GB" sz="2000" dirty="0" smtClean="0">
                          <a:latin typeface="Arial"/>
                          <a:cs typeface="Arial"/>
                        </a:rPr>
                        <a:t>Endpoint</a:t>
                      </a: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Possible ED Effect</a:t>
                      </a:r>
                    </a:p>
                  </a:txBody>
                  <a:tcPr/>
                </a:tc>
                <a:tc>
                  <a:txBody>
                    <a:bodyPr/>
                    <a:lstStyle/>
                    <a:p>
                      <a:pPr algn="ctr"/>
                      <a:r>
                        <a:rPr lang="en-GB" sz="2000" dirty="0" smtClean="0">
                          <a:latin typeface="Arial"/>
                          <a:cs typeface="Arial"/>
                        </a:rPr>
                        <a:t>NOEL</a:t>
                      </a:r>
                    </a:p>
                    <a:p>
                      <a:pPr algn="ctr"/>
                      <a:r>
                        <a:rPr lang="en-GB" sz="2000" dirty="0" smtClean="0">
                          <a:latin typeface="Arial"/>
                          <a:cs typeface="Arial"/>
                        </a:rPr>
                        <a:t>mg/kg </a:t>
                      </a:r>
                      <a:r>
                        <a:rPr lang="en-GB" sz="2000" dirty="0" err="1" smtClean="0">
                          <a:latin typeface="Arial"/>
                          <a:cs typeface="Arial"/>
                        </a:rPr>
                        <a:t>bw</a:t>
                      </a:r>
                      <a:endParaRPr lang="en-GB" sz="2000" dirty="0">
                        <a:latin typeface="Arial"/>
                        <a:cs typeface="Arial"/>
                      </a:endParaRPr>
                    </a:p>
                  </a:txBody>
                  <a:tcPr/>
                </a:tc>
              </a:tr>
              <a:tr h="370840">
                <a:tc>
                  <a:txBody>
                    <a:bodyPr/>
                    <a:lstStyle/>
                    <a:p>
                      <a:endParaRPr lang="en-GB" sz="2000" dirty="0">
                        <a:latin typeface="Arial"/>
                        <a:cs typeface="Arial"/>
                      </a:endParaRPr>
                    </a:p>
                  </a:txBody>
                  <a:tcPr/>
                </a:tc>
                <a:tc>
                  <a:txBody>
                    <a:bodyPr/>
                    <a:lstStyle/>
                    <a:p>
                      <a:pPr algn="ctr"/>
                      <a:r>
                        <a:rPr lang="en-GB" sz="2000" dirty="0" smtClean="0">
                          <a:latin typeface="Arial"/>
                          <a:cs typeface="Arial"/>
                        </a:rPr>
                        <a:t>T-screen</a:t>
                      </a:r>
                      <a:endParaRPr lang="en-GB" sz="2000" dirty="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Cell</a:t>
                      </a:r>
                      <a:r>
                        <a:rPr lang="en-GB" sz="2000" baseline="0" dirty="0" smtClean="0">
                          <a:latin typeface="Arial"/>
                          <a:cs typeface="Arial"/>
                        </a:rPr>
                        <a:t> proliferation</a:t>
                      </a:r>
                      <a:endParaRPr lang="en-GB" sz="2000" dirty="0" smtClean="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10/50 </a:t>
                      </a:r>
                      <a:r>
                        <a:rPr lang="en-GB" sz="2000" dirty="0" err="1" smtClean="0">
                          <a:latin typeface="Arial"/>
                          <a:cs typeface="Arial"/>
                        </a:rPr>
                        <a:t>μM</a:t>
                      </a:r>
                      <a:r>
                        <a:rPr lang="en-GB" sz="2000" dirty="0" smtClean="0">
                          <a:latin typeface="Arial"/>
                          <a:cs typeface="Arial"/>
                        </a:rPr>
                        <a:t>*</a:t>
                      </a:r>
                      <a:endParaRPr lang="en-GB" sz="2000" dirty="0">
                        <a:latin typeface="Arial"/>
                        <a:cs typeface="Arial"/>
                      </a:endParaRPr>
                    </a:p>
                  </a:txBody>
                  <a:tcPr/>
                </a:tc>
              </a:tr>
              <a:tr h="370840">
                <a:tc>
                  <a:txBody>
                    <a:bodyPr/>
                    <a:lstStyle/>
                    <a:p>
                      <a:r>
                        <a:rPr lang="en-GB" sz="2000" dirty="0" smtClean="0">
                          <a:latin typeface="Arial"/>
                          <a:cs typeface="Arial"/>
                        </a:rPr>
                        <a:t>Rat</a:t>
                      </a:r>
                      <a:endParaRPr lang="en-GB" sz="2000" dirty="0">
                        <a:latin typeface="Arial"/>
                        <a:cs typeface="Arial"/>
                      </a:endParaRPr>
                    </a:p>
                  </a:txBody>
                  <a:tcPr/>
                </a:tc>
                <a:tc>
                  <a:txBody>
                    <a:bodyPr/>
                    <a:lstStyle/>
                    <a:p>
                      <a:pPr algn="ctr"/>
                      <a:r>
                        <a:rPr lang="en-GB" sz="2000" dirty="0" smtClean="0">
                          <a:latin typeface="Arial"/>
                          <a:cs typeface="Arial"/>
                        </a:rPr>
                        <a:t>TG 416</a:t>
                      </a:r>
                      <a:endParaRPr lang="en-GB" sz="2000" baseline="0" dirty="0" smtClean="0">
                        <a:latin typeface="Arial"/>
                        <a:cs typeface="Arial"/>
                      </a:endParaRPr>
                    </a:p>
                    <a:p>
                      <a:pPr algn="ctr"/>
                      <a:r>
                        <a:rPr lang="en-GB" sz="2000" baseline="0" dirty="0" smtClean="0">
                          <a:latin typeface="Arial"/>
                          <a:cs typeface="Arial"/>
                        </a:rPr>
                        <a:t>2-generation</a:t>
                      </a:r>
                      <a:endParaRPr lang="en-GB" sz="2000" dirty="0">
                        <a:latin typeface="Arial"/>
                        <a:cs typeface="Arial"/>
                      </a:endParaRPr>
                    </a:p>
                  </a:txBody>
                  <a:tcPr/>
                </a:tc>
                <a:tc>
                  <a:txBody>
                    <a:bodyPr/>
                    <a:lstStyle/>
                    <a:p>
                      <a:pPr algn="ctr"/>
                      <a:r>
                        <a:rPr lang="en-GB" sz="2000" dirty="0" smtClean="0">
                          <a:latin typeface="Arial"/>
                          <a:cs typeface="Arial"/>
                        </a:rPr>
                        <a:t>Thyroid</a:t>
                      </a:r>
                    </a:p>
                    <a:p>
                      <a:pPr algn="ctr"/>
                      <a:r>
                        <a:rPr lang="en-GB" sz="2000" dirty="0" smtClean="0">
                          <a:latin typeface="Arial"/>
                          <a:cs typeface="Arial"/>
                        </a:rPr>
                        <a:t>histology</a:t>
                      </a:r>
                      <a:endParaRPr lang="en-GB" sz="2000" dirty="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86</a:t>
                      </a:r>
                      <a:endParaRPr lang="en-GB" sz="2000" dirty="0">
                        <a:latin typeface="Arial"/>
                        <a:cs typeface="Arial"/>
                      </a:endParaRPr>
                    </a:p>
                  </a:txBody>
                  <a:tcPr/>
                </a:tc>
              </a:tr>
              <a:tr h="370840">
                <a:tc>
                  <a:txBody>
                    <a:bodyPr/>
                    <a:lstStyle/>
                    <a:p>
                      <a:r>
                        <a:rPr lang="en-GB" sz="2000" dirty="0" smtClean="0">
                          <a:latin typeface="Arial"/>
                          <a:cs typeface="Arial"/>
                        </a:rPr>
                        <a:t>Rat</a:t>
                      </a:r>
                      <a:endParaRPr lang="en-GB" sz="2000" dirty="0">
                        <a:latin typeface="Arial"/>
                        <a:cs typeface="Arial"/>
                      </a:endParaRPr>
                    </a:p>
                  </a:txBody>
                  <a:tcPr/>
                </a:tc>
                <a:tc>
                  <a:txBody>
                    <a:bodyPr/>
                    <a:lstStyle/>
                    <a:p>
                      <a:pPr algn="ctr"/>
                      <a:r>
                        <a:rPr lang="en-GB" sz="2000" dirty="0" smtClean="0">
                          <a:latin typeface="Arial"/>
                          <a:cs typeface="Arial"/>
                        </a:rPr>
                        <a:t>TG 416</a:t>
                      </a:r>
                      <a:endParaRPr lang="en-GB" sz="2000" baseline="0" dirty="0" smtClean="0">
                        <a:latin typeface="Arial"/>
                        <a:cs typeface="Arial"/>
                      </a:endParaRPr>
                    </a:p>
                    <a:p>
                      <a:pPr algn="ctr"/>
                      <a:r>
                        <a:rPr lang="en-GB" sz="2000" baseline="0" dirty="0" smtClean="0">
                          <a:latin typeface="Arial"/>
                          <a:cs typeface="Arial"/>
                        </a:rPr>
                        <a:t>2-generation</a:t>
                      </a:r>
                      <a:endParaRPr lang="en-GB" sz="2000" dirty="0" smtClean="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Thyroid</a:t>
                      </a:r>
                      <a:r>
                        <a:rPr lang="en-GB" sz="2000" baseline="0" dirty="0" smtClean="0">
                          <a:latin typeface="Arial"/>
                          <a:cs typeface="Arial"/>
                        </a:rPr>
                        <a:t> weight, histology, hormones, m</a:t>
                      </a:r>
                      <a:endParaRPr lang="en-GB" sz="2000" dirty="0" smtClean="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660</a:t>
                      </a:r>
                      <a:endParaRPr lang="en-GB" sz="2000" dirty="0">
                        <a:latin typeface="Arial"/>
                        <a:cs typeface="Arial"/>
                      </a:endParaRPr>
                    </a:p>
                  </a:txBody>
                  <a:tcPr/>
                </a:tc>
              </a:tr>
              <a:tr h="370840">
                <a:tc>
                  <a:txBody>
                    <a:bodyPr/>
                    <a:lstStyle/>
                    <a:p>
                      <a:r>
                        <a:rPr lang="en-GB" sz="2000" dirty="0" smtClean="0">
                          <a:latin typeface="Arial"/>
                          <a:cs typeface="Arial"/>
                        </a:rPr>
                        <a:t>Rat</a:t>
                      </a:r>
                      <a:endParaRPr lang="en-GB" sz="2000" dirty="0">
                        <a:latin typeface="Arial"/>
                        <a:cs typeface="Arial"/>
                      </a:endParaRPr>
                    </a:p>
                  </a:txBody>
                  <a:tcPr/>
                </a:tc>
                <a:tc>
                  <a:txBody>
                    <a:bodyPr/>
                    <a:lstStyle/>
                    <a:p>
                      <a:pPr algn="ctr"/>
                      <a:r>
                        <a:rPr lang="en-GB" sz="2000" dirty="0" smtClean="0">
                          <a:latin typeface="Arial"/>
                          <a:cs typeface="Arial"/>
                        </a:rPr>
                        <a:t>TG 416</a:t>
                      </a:r>
                      <a:endParaRPr lang="en-GB" sz="2000" baseline="0" dirty="0" smtClean="0">
                        <a:latin typeface="Arial"/>
                        <a:cs typeface="Arial"/>
                      </a:endParaRPr>
                    </a:p>
                    <a:p>
                      <a:pPr algn="ctr"/>
                      <a:r>
                        <a:rPr lang="en-GB" sz="2000" baseline="0" dirty="0" smtClean="0">
                          <a:latin typeface="Arial"/>
                          <a:cs typeface="Arial"/>
                        </a:rPr>
                        <a:t>2-generation</a:t>
                      </a:r>
                      <a:endParaRPr lang="en-GB" sz="2000" dirty="0" smtClean="0">
                        <a:latin typeface="Arial"/>
                        <a:cs typeface="Aria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000" dirty="0" smtClean="0">
                          <a:latin typeface="Arial"/>
                          <a:cs typeface="Arial"/>
                        </a:rPr>
                        <a:t>Thyroid</a:t>
                      </a:r>
                      <a:r>
                        <a:rPr lang="en-GB" sz="2000" baseline="0" dirty="0" smtClean="0">
                          <a:latin typeface="Arial"/>
                          <a:cs typeface="Arial"/>
                        </a:rPr>
                        <a:t> weight, hormones, f</a:t>
                      </a:r>
                      <a:endParaRPr lang="en-GB" sz="2000" dirty="0" smtClean="0">
                        <a:latin typeface="Arial"/>
                        <a:cs typeface="Arial"/>
                      </a:endParaRPr>
                    </a:p>
                  </a:txBody>
                  <a:tcPr/>
                </a:tc>
                <a:tc>
                  <a:txBody>
                    <a:bodyPr/>
                    <a:lstStyle/>
                    <a:p>
                      <a:pPr algn="ctr"/>
                      <a:r>
                        <a:rPr lang="en-GB" sz="2000" dirty="0" smtClean="0">
                          <a:latin typeface="Arial"/>
                          <a:cs typeface="Arial"/>
                        </a:rPr>
                        <a:t>+</a:t>
                      </a:r>
                      <a:endParaRPr lang="en-GB" sz="2000" dirty="0">
                        <a:latin typeface="Arial"/>
                        <a:cs typeface="Arial"/>
                      </a:endParaRPr>
                    </a:p>
                  </a:txBody>
                  <a:tcPr/>
                </a:tc>
                <a:tc>
                  <a:txBody>
                    <a:bodyPr/>
                    <a:lstStyle/>
                    <a:p>
                      <a:pPr algn="ctr"/>
                      <a:r>
                        <a:rPr lang="en-GB" sz="2000" dirty="0" smtClean="0">
                          <a:latin typeface="Arial"/>
                          <a:cs typeface="Arial"/>
                        </a:rPr>
                        <a:t>233</a:t>
                      </a:r>
                      <a:endParaRPr lang="en-GB" sz="2000" dirty="0">
                        <a:latin typeface="Arial"/>
                        <a:cs typeface="Arial"/>
                      </a:endParaRPr>
                    </a:p>
                  </a:txBody>
                  <a:tcPr/>
                </a:tc>
              </a:tr>
            </a:tbl>
          </a:graphicData>
        </a:graphic>
      </p:graphicFrame>
    </p:spTree>
    <p:extLst>
      <p:ext uri="{BB962C8B-B14F-4D97-AF65-F5344CB8AC3E}">
        <p14:creationId xmlns:p14="http://schemas.microsoft.com/office/powerpoint/2010/main" val="2199714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82111" y="299900"/>
            <a:ext cx="8061361" cy="6247863"/>
          </a:xfrm>
          <a:prstGeom prst="rect">
            <a:avLst/>
          </a:prstGeom>
          <a:noFill/>
        </p:spPr>
        <p:txBody>
          <a:bodyPr wrap="square" rtlCol="0">
            <a:spAutoFit/>
          </a:bodyPr>
          <a:lstStyle/>
          <a:p>
            <a:pPr algn="ctr"/>
            <a:r>
              <a:rPr lang="en-GB" sz="2400" dirty="0" smtClean="0">
                <a:latin typeface="Arial"/>
                <a:cs typeface="Arial"/>
              </a:rPr>
              <a:t>Extended 1-generation study (OECD 443) in rats with 2,4-Dichlorophenoxyacetic acid*</a:t>
            </a:r>
          </a:p>
          <a:p>
            <a:pPr algn="ctr"/>
            <a:r>
              <a:rPr lang="en-GB" sz="2000" dirty="0" smtClean="0">
                <a:latin typeface="Arial"/>
                <a:cs typeface="Arial"/>
              </a:rPr>
              <a:t>Including developmental </a:t>
            </a:r>
            <a:r>
              <a:rPr lang="en-GB" sz="2000" dirty="0" err="1">
                <a:latin typeface="Arial"/>
                <a:cs typeface="Arial"/>
              </a:rPr>
              <a:t>n</a:t>
            </a:r>
            <a:r>
              <a:rPr lang="en-GB" sz="2000" dirty="0" err="1" smtClean="0">
                <a:latin typeface="Arial"/>
                <a:cs typeface="Arial"/>
              </a:rPr>
              <a:t>eurotox</a:t>
            </a:r>
            <a:r>
              <a:rPr lang="en-GB" sz="2000" dirty="0" smtClean="0">
                <a:latin typeface="Arial"/>
                <a:cs typeface="Arial"/>
              </a:rPr>
              <a:t> (DNT) and </a:t>
            </a:r>
            <a:r>
              <a:rPr lang="en-GB" sz="2000" dirty="0" err="1" smtClean="0">
                <a:latin typeface="Arial"/>
                <a:cs typeface="Arial"/>
              </a:rPr>
              <a:t>immunotox</a:t>
            </a:r>
            <a:r>
              <a:rPr lang="en-GB" sz="2000" dirty="0" smtClean="0">
                <a:latin typeface="Arial"/>
                <a:cs typeface="Arial"/>
              </a:rPr>
              <a:t> (DIT)</a:t>
            </a:r>
          </a:p>
          <a:p>
            <a:endParaRPr lang="en-GB" sz="2400" dirty="0" smtClean="0">
              <a:latin typeface="Arial"/>
              <a:cs typeface="Arial"/>
            </a:endParaRPr>
          </a:p>
          <a:p>
            <a:r>
              <a:rPr lang="en-GB" sz="2400" dirty="0" smtClean="0">
                <a:latin typeface="Arial"/>
                <a:cs typeface="Arial"/>
              </a:rPr>
              <a:t>In previous repeated dose studies decreased T</a:t>
            </a:r>
            <a:r>
              <a:rPr lang="en-GB" sz="2400" baseline="-25000" dirty="0" smtClean="0">
                <a:latin typeface="Arial"/>
                <a:cs typeface="Arial"/>
              </a:rPr>
              <a:t>3</a:t>
            </a:r>
            <a:r>
              <a:rPr lang="en-GB" sz="2400" dirty="0" smtClean="0">
                <a:latin typeface="Arial"/>
                <a:cs typeface="Arial"/>
              </a:rPr>
              <a:t>/T</a:t>
            </a:r>
            <a:r>
              <a:rPr lang="en-GB" sz="2400" baseline="-25000" dirty="0" smtClean="0">
                <a:latin typeface="Arial"/>
                <a:cs typeface="Arial"/>
              </a:rPr>
              <a:t>4</a:t>
            </a:r>
            <a:r>
              <a:rPr lang="en-GB" sz="2400" dirty="0" smtClean="0">
                <a:latin typeface="Arial"/>
                <a:cs typeface="Arial"/>
              </a:rPr>
              <a:t> levels </a:t>
            </a:r>
          </a:p>
          <a:p>
            <a:endParaRPr lang="en-GB" sz="2400" dirty="0" smtClean="0">
              <a:latin typeface="Arial"/>
              <a:cs typeface="Arial"/>
            </a:endParaRPr>
          </a:p>
          <a:p>
            <a:pPr marL="342900" indent="-342900">
              <a:buFont typeface="Arial"/>
              <a:buChar char="•"/>
            </a:pPr>
            <a:r>
              <a:rPr lang="en-GB" sz="2400" dirty="0" smtClean="0">
                <a:latin typeface="Arial"/>
                <a:cs typeface="Arial"/>
              </a:rPr>
              <a:t>Highest doses: 800 ppm males, 300 ppm females</a:t>
            </a:r>
          </a:p>
          <a:p>
            <a:pPr marL="342900" indent="-342900">
              <a:buFont typeface="Arial"/>
              <a:buChar char="•"/>
            </a:pPr>
            <a:r>
              <a:rPr lang="en-GB" sz="2400" dirty="0" smtClean="0">
                <a:latin typeface="Arial"/>
                <a:cs typeface="Arial"/>
              </a:rPr>
              <a:t>NOAELs </a:t>
            </a:r>
            <a:r>
              <a:rPr lang="en-GB" sz="2400" dirty="0" err="1" smtClean="0">
                <a:latin typeface="Arial"/>
                <a:cs typeface="Arial"/>
              </a:rPr>
              <a:t>reprotox</a:t>
            </a:r>
            <a:r>
              <a:rPr lang="en-GB" sz="2400" dirty="0" smtClean="0">
                <a:latin typeface="Arial"/>
                <a:cs typeface="Arial"/>
              </a:rPr>
              <a:t>, DNT and DIT: 800/600 ppm m/f</a:t>
            </a:r>
          </a:p>
          <a:p>
            <a:pPr marL="342900" indent="-342900">
              <a:buFont typeface="Arial"/>
              <a:buChar char="•"/>
            </a:pPr>
            <a:r>
              <a:rPr lang="en-GB" sz="2400" dirty="0" smtClean="0">
                <a:latin typeface="Arial"/>
                <a:cs typeface="Arial"/>
              </a:rPr>
              <a:t>NOAEL systemic toxicity (kidney) 300 ppm m/f</a:t>
            </a:r>
          </a:p>
          <a:p>
            <a:pPr marL="342900" indent="-342900">
              <a:buFont typeface="Arial"/>
              <a:buChar char="•"/>
            </a:pPr>
            <a:r>
              <a:rPr lang="en-GB" sz="2400" dirty="0" smtClean="0">
                <a:latin typeface="Arial"/>
                <a:cs typeface="Arial"/>
              </a:rPr>
              <a:t>Saturation of renal clearance: 800/300 ppm m/f</a:t>
            </a:r>
          </a:p>
          <a:p>
            <a:r>
              <a:rPr lang="en-GB" sz="2400" dirty="0" smtClean="0">
                <a:latin typeface="Arial"/>
                <a:cs typeface="Arial"/>
              </a:rPr>
              <a:t> </a:t>
            </a:r>
          </a:p>
          <a:p>
            <a:pPr marL="342900" indent="-342900">
              <a:buFont typeface="Arial"/>
              <a:buChar char="•"/>
            </a:pPr>
            <a:r>
              <a:rPr lang="en-GB" sz="2400" dirty="0" smtClean="0">
                <a:latin typeface="Arial"/>
                <a:cs typeface="Arial"/>
              </a:rPr>
              <a:t>No evidence of potential interactions with androgen,                 estrogen endocrine pathways, </a:t>
            </a:r>
            <a:r>
              <a:rPr lang="en-GB" sz="2400" dirty="0" err="1" smtClean="0">
                <a:latin typeface="Arial"/>
                <a:cs typeface="Arial"/>
              </a:rPr>
              <a:t>steroidogenesis</a:t>
            </a:r>
            <a:r>
              <a:rPr lang="en-GB" sz="2400" dirty="0" smtClean="0">
                <a:latin typeface="Arial"/>
                <a:cs typeface="Arial"/>
              </a:rPr>
              <a:t> or hypothalamus-pituitary-</a:t>
            </a:r>
            <a:r>
              <a:rPr lang="en-GB" sz="2400" dirty="0" err="1" smtClean="0">
                <a:latin typeface="Arial"/>
                <a:cs typeface="Arial"/>
              </a:rPr>
              <a:t>gonadel</a:t>
            </a:r>
            <a:r>
              <a:rPr lang="en-GB" sz="2400" dirty="0" smtClean="0">
                <a:latin typeface="Arial"/>
                <a:cs typeface="Arial"/>
              </a:rPr>
              <a:t> axis.</a:t>
            </a:r>
          </a:p>
          <a:p>
            <a:pPr marL="342900" indent="-342900">
              <a:buFont typeface="Arial"/>
              <a:buChar char="•"/>
            </a:pPr>
            <a:r>
              <a:rPr lang="en-GB" sz="2400" dirty="0" smtClean="0">
                <a:latin typeface="Arial"/>
                <a:cs typeface="Arial"/>
              </a:rPr>
              <a:t>Thyroid: adaptive responses only at renal  saturation </a:t>
            </a:r>
          </a:p>
          <a:p>
            <a:endParaRPr lang="en-GB" sz="2400" dirty="0" smtClean="0">
              <a:latin typeface="Arial"/>
              <a:cs typeface="Arial"/>
            </a:endParaRPr>
          </a:p>
          <a:p>
            <a:r>
              <a:rPr lang="en-GB" sz="2000" dirty="0" smtClean="0">
                <a:latin typeface="Arial"/>
                <a:cs typeface="Arial"/>
              </a:rPr>
              <a:t>* Marty et al (2013) </a:t>
            </a:r>
            <a:r>
              <a:rPr lang="en-GB" sz="2000" dirty="0" err="1" smtClean="0">
                <a:latin typeface="Arial"/>
                <a:cs typeface="Arial"/>
              </a:rPr>
              <a:t>Tox</a:t>
            </a:r>
            <a:r>
              <a:rPr lang="en-GB" sz="2000" dirty="0" smtClean="0">
                <a:latin typeface="Arial"/>
                <a:cs typeface="Arial"/>
              </a:rPr>
              <a:t> </a:t>
            </a:r>
            <a:r>
              <a:rPr lang="en-GB" sz="2000" dirty="0" err="1" smtClean="0">
                <a:latin typeface="Arial"/>
                <a:cs typeface="Arial"/>
              </a:rPr>
              <a:t>Sci</a:t>
            </a:r>
            <a:endParaRPr lang="en-GB" sz="2000" dirty="0">
              <a:latin typeface="Arial"/>
              <a:cs typeface="Arial"/>
            </a:endParaRPr>
          </a:p>
        </p:txBody>
      </p:sp>
    </p:spTree>
    <p:extLst>
      <p:ext uri="{BB962C8B-B14F-4D97-AF65-F5344CB8AC3E}">
        <p14:creationId xmlns:p14="http://schemas.microsoft.com/office/powerpoint/2010/main" val="648958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154" y="264617"/>
            <a:ext cx="8608193" cy="5539978"/>
          </a:xfrm>
          <a:prstGeom prst="rect">
            <a:avLst/>
          </a:prstGeom>
          <a:noFill/>
        </p:spPr>
        <p:txBody>
          <a:bodyPr wrap="square" rtlCol="0">
            <a:spAutoFit/>
          </a:bodyPr>
          <a:lstStyle/>
          <a:p>
            <a:pPr algn="ctr"/>
            <a:r>
              <a:rPr lang="en-GB" sz="2400" b="1" dirty="0" smtClean="0">
                <a:latin typeface="Arial"/>
                <a:cs typeface="Arial"/>
              </a:rPr>
              <a:t>Conclusion</a:t>
            </a:r>
          </a:p>
          <a:p>
            <a:endParaRPr lang="en-US" altLang="ja-JP" sz="2400" dirty="0" smtClean="0">
              <a:latin typeface="Arial"/>
              <a:ea typeface="ＭＳ Ｐゴシック" charset="0"/>
              <a:cs typeface="Arial"/>
            </a:endParaRPr>
          </a:p>
          <a:p>
            <a:r>
              <a:rPr lang="en-US" altLang="ja-JP" sz="2400" dirty="0" smtClean="0">
                <a:latin typeface="Arial"/>
                <a:ea typeface="ＭＳ Ｐゴシック" charset="0"/>
                <a:cs typeface="Arial"/>
              </a:rPr>
              <a:t>“The </a:t>
            </a:r>
            <a:r>
              <a:rPr lang="en-US" altLang="ja-JP" sz="2400" dirty="0">
                <a:latin typeface="Arial"/>
                <a:ea typeface="ＭＳ Ｐゴシック" charset="0"/>
                <a:cs typeface="Arial"/>
              </a:rPr>
              <a:t>animal studies on developmental and reproductive toxicology reporting effects at (BPA) doses lower than 5 mg/kg </a:t>
            </a:r>
            <a:r>
              <a:rPr lang="en-US" altLang="ja-JP" sz="2400" dirty="0" err="1" smtClean="0">
                <a:latin typeface="Arial"/>
                <a:ea typeface="ＭＳ Ｐゴシック" charset="0"/>
                <a:cs typeface="Arial"/>
              </a:rPr>
              <a:t>bw</a:t>
            </a:r>
            <a:r>
              <a:rPr lang="en-US" altLang="ja-JP" sz="2400" dirty="0" smtClean="0">
                <a:latin typeface="Arial"/>
                <a:ea typeface="ＭＳ Ｐゴシック" charset="0"/>
                <a:cs typeface="Arial"/>
              </a:rPr>
              <a:t> </a:t>
            </a:r>
            <a:r>
              <a:rPr lang="en-US" altLang="ja-JP" sz="2400" dirty="0">
                <a:latin typeface="Arial"/>
                <a:ea typeface="ＭＳ Ｐゴシック" charset="0"/>
                <a:cs typeface="Arial"/>
              </a:rPr>
              <a:t>have severe shortcomings and were considered to be </a:t>
            </a:r>
            <a:r>
              <a:rPr lang="en-US" altLang="ja-JP" sz="2400" dirty="0" smtClean="0">
                <a:latin typeface="Arial"/>
                <a:ea typeface="ＭＳ Ｐゴシック" charset="0"/>
                <a:cs typeface="Arial"/>
              </a:rPr>
              <a:t>invalid (EFSA 2010)”</a:t>
            </a:r>
          </a:p>
          <a:p>
            <a:endParaRPr lang="en-US" altLang="ja-JP" sz="2400" dirty="0" smtClean="0">
              <a:latin typeface="Arial"/>
              <a:ea typeface="ＭＳ Ｐゴシック" charset="0"/>
              <a:cs typeface="Arial"/>
            </a:endParaRPr>
          </a:p>
          <a:p>
            <a:pPr>
              <a:lnSpc>
                <a:spcPct val="130000"/>
              </a:lnSpc>
            </a:pPr>
            <a:r>
              <a:rPr lang="en-US" altLang="ja-JP" sz="2400" b="1" dirty="0" smtClean="0">
                <a:latin typeface="Arial"/>
                <a:ea typeface="ＭＳ Ｐゴシック" charset="0"/>
                <a:cs typeface="Arial"/>
              </a:rPr>
              <a:t>Non-expected low dose effects are not plausible because</a:t>
            </a:r>
          </a:p>
          <a:p>
            <a:pPr marL="342900" indent="-342900">
              <a:lnSpc>
                <a:spcPct val="130000"/>
              </a:lnSpc>
              <a:buFont typeface="Arial"/>
              <a:buChar char="•"/>
            </a:pPr>
            <a:r>
              <a:rPr lang="en-US" altLang="ja-JP" sz="2400" dirty="0" smtClean="0">
                <a:latin typeface="Arial"/>
                <a:ea typeface="ＭＳ Ｐゴシック" charset="0"/>
                <a:cs typeface="Arial"/>
              </a:rPr>
              <a:t>Law of mass defines ligand/substrate interaction at receptors/enzymes: low exposure of low potency compounds cannot be effective</a:t>
            </a:r>
          </a:p>
          <a:p>
            <a:pPr marL="342900" indent="-342900">
              <a:lnSpc>
                <a:spcPct val="130000"/>
              </a:lnSpc>
              <a:buFont typeface="Arial"/>
              <a:buChar char="•"/>
            </a:pPr>
            <a:r>
              <a:rPr lang="en-US" altLang="ja-JP" sz="2400" dirty="0">
                <a:latin typeface="Arial"/>
                <a:ea typeface="ＭＳ Ｐゴシック" charset="0"/>
                <a:cs typeface="Arial"/>
              </a:rPr>
              <a:t>H</a:t>
            </a:r>
            <a:r>
              <a:rPr lang="en-US" altLang="ja-JP" sz="2400" dirty="0" smtClean="0">
                <a:latin typeface="Arial"/>
                <a:ea typeface="ＭＳ Ｐゴシック" charset="0"/>
                <a:cs typeface="Arial"/>
              </a:rPr>
              <a:t>igh potency ED like DES require sufficient doses</a:t>
            </a:r>
          </a:p>
          <a:p>
            <a:pPr marL="342900" indent="-342900">
              <a:lnSpc>
                <a:spcPct val="130000"/>
              </a:lnSpc>
              <a:buFont typeface="Arial"/>
              <a:buChar char="•"/>
            </a:pPr>
            <a:r>
              <a:rPr lang="en-US" altLang="ja-JP" sz="2400" dirty="0">
                <a:latin typeface="Arial"/>
                <a:ea typeface="ＭＳ Ｐゴシック" charset="0"/>
                <a:cs typeface="Arial"/>
              </a:rPr>
              <a:t>P</a:t>
            </a:r>
            <a:r>
              <a:rPr lang="en-US" altLang="ja-JP" sz="2400" dirty="0" smtClean="0">
                <a:latin typeface="Arial"/>
                <a:ea typeface="ＭＳ Ｐゴシック" charset="0"/>
                <a:cs typeface="Arial"/>
              </a:rPr>
              <a:t>hytoestrogens (low potency, high doses) no effects</a:t>
            </a:r>
          </a:p>
        </p:txBody>
      </p:sp>
    </p:spTree>
    <p:extLst>
      <p:ext uri="{BB962C8B-B14F-4D97-AF65-F5344CB8AC3E}">
        <p14:creationId xmlns:p14="http://schemas.microsoft.com/office/powerpoint/2010/main" val="4052490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9903" y="473946"/>
            <a:ext cx="8517604" cy="5693866"/>
          </a:xfrm>
          <a:prstGeom prst="rect">
            <a:avLst/>
          </a:prstGeom>
          <a:noFill/>
        </p:spPr>
        <p:txBody>
          <a:bodyPr wrap="square" rtlCol="0">
            <a:spAutoFit/>
          </a:bodyPr>
          <a:lstStyle/>
          <a:p>
            <a:pPr algn="ctr"/>
            <a:r>
              <a:rPr lang="en-US" sz="2400" dirty="0" smtClean="0">
                <a:latin typeface="Arial"/>
                <a:ea typeface="ＭＳ Ｐゴシック" charset="0"/>
                <a:cs typeface="Arial"/>
              </a:rPr>
              <a:t>Concerns about regulatory consequences*</a:t>
            </a:r>
          </a:p>
          <a:p>
            <a:pPr algn="ctr"/>
            <a:endParaRPr lang="en-US" sz="2400" dirty="0" smtClean="0">
              <a:latin typeface="Arial"/>
              <a:ea typeface="ＭＳ Ｐゴシック" charset="0"/>
              <a:cs typeface="Arial"/>
            </a:endParaRPr>
          </a:p>
          <a:p>
            <a:pPr marL="342900" indent="-342900">
              <a:buFont typeface="Arial"/>
              <a:buChar char="•"/>
            </a:pPr>
            <a:r>
              <a:rPr lang="en-US" sz="2000" dirty="0" smtClean="0">
                <a:latin typeface="Arial"/>
                <a:ea typeface="ＭＳ Ｐゴシック" charset="0"/>
                <a:cs typeface="Arial"/>
              </a:rPr>
              <a:t>Available </a:t>
            </a:r>
            <a:r>
              <a:rPr lang="en-US" sz="2000" dirty="0">
                <a:latin typeface="Arial"/>
                <a:ea typeface="ＭＳ Ｐゴシック" charset="0"/>
                <a:cs typeface="Arial"/>
              </a:rPr>
              <a:t>data suggest that chemicals with endocrine activity may be subjected to the same risk assessment procedure as other chemicals (EFSA, 2013)</a:t>
            </a:r>
          </a:p>
          <a:p>
            <a:pPr marL="342900" indent="-342900">
              <a:buFont typeface="Arial"/>
              <a:buChar char="•"/>
            </a:pPr>
            <a:r>
              <a:rPr lang="en-US" sz="2000" dirty="0" smtClean="0">
                <a:latin typeface="Arial"/>
                <a:ea typeface="ＭＳ Ｐゴシック" charset="0"/>
                <a:cs typeface="Arial"/>
              </a:rPr>
              <a:t>Appropriate </a:t>
            </a:r>
            <a:r>
              <a:rPr lang="en-US" sz="2000" dirty="0">
                <a:latin typeface="Arial"/>
                <a:ea typeface="ＭＳ Ｐゴシック" charset="0"/>
                <a:cs typeface="Arial"/>
              </a:rPr>
              <a:t>toxicology data (2-generation reproductive toxicity study </a:t>
            </a:r>
            <a:r>
              <a:rPr lang="en-US" sz="2000" dirty="0" smtClean="0">
                <a:latin typeface="Arial"/>
                <a:ea typeface="ＭＳ Ｐゴシック" charset="0"/>
                <a:cs typeface="Arial"/>
              </a:rPr>
              <a:t>and/or </a:t>
            </a:r>
            <a:r>
              <a:rPr lang="en-US" altLang="ja-JP" sz="2000" dirty="0" smtClean="0">
                <a:latin typeface="Arial"/>
                <a:ea typeface="ＭＳ Ｐゴシック" charset="0"/>
                <a:cs typeface="Arial"/>
              </a:rPr>
              <a:t>enhanced </a:t>
            </a:r>
            <a:r>
              <a:rPr lang="en-US" altLang="ja-JP" sz="2000" dirty="0">
                <a:latin typeface="Arial"/>
                <a:ea typeface="ＭＳ Ｐゴシック" charset="0"/>
                <a:cs typeface="Arial"/>
              </a:rPr>
              <a:t>repeated dose toxicity studies) should be used as a basis for risk assessment of </a:t>
            </a:r>
            <a:r>
              <a:rPr lang="en-US" altLang="ja-JP" sz="2000" dirty="0" smtClean="0">
                <a:latin typeface="Arial"/>
                <a:ea typeface="ＭＳ Ｐゴシック" charset="0"/>
                <a:cs typeface="Arial"/>
              </a:rPr>
              <a:t>EAS </a:t>
            </a:r>
            <a:endParaRPr lang="en-US" altLang="ja-JP" sz="2000" dirty="0">
              <a:latin typeface="Arial"/>
              <a:ea typeface="ＭＳ Ｐゴシック" charset="0"/>
              <a:cs typeface="Arial"/>
            </a:endParaRPr>
          </a:p>
          <a:p>
            <a:pPr marL="342900" indent="-342900">
              <a:buFont typeface="Arial"/>
              <a:buChar char="•"/>
            </a:pPr>
            <a:r>
              <a:rPr lang="en-US" sz="2000" dirty="0" smtClean="0">
                <a:latin typeface="Arial"/>
                <a:ea typeface="ＭＳ Ｐゴシック" charset="0"/>
                <a:cs typeface="Arial"/>
              </a:rPr>
              <a:t>ED </a:t>
            </a:r>
            <a:r>
              <a:rPr lang="en-US" sz="2000" dirty="0">
                <a:latin typeface="Arial"/>
                <a:ea typeface="ＭＳ Ｐゴシック" charset="0"/>
                <a:cs typeface="Arial"/>
              </a:rPr>
              <a:t>activity is a mode-of-action and not an endpoint. Therefore, it should not be used as a basis </a:t>
            </a:r>
            <a:r>
              <a:rPr lang="en-US" sz="2000" dirty="0" smtClean="0">
                <a:latin typeface="Arial"/>
                <a:ea typeface="ＭＳ Ｐゴシック" charset="0"/>
                <a:cs typeface="Arial"/>
              </a:rPr>
              <a:t>for C&amp;L</a:t>
            </a:r>
            <a:endParaRPr lang="en-US" sz="2000" dirty="0">
              <a:latin typeface="Arial"/>
              <a:ea typeface="ＭＳ Ｐゴシック" charset="0"/>
              <a:cs typeface="Arial"/>
            </a:endParaRPr>
          </a:p>
          <a:p>
            <a:pPr marL="342900" indent="-342900">
              <a:buFont typeface="Arial"/>
              <a:buChar char="•"/>
            </a:pPr>
            <a:r>
              <a:rPr lang="en-US" sz="2000" dirty="0">
                <a:latin typeface="Arial"/>
                <a:ea typeface="ＭＳ Ｐゴシック" charset="0"/>
                <a:cs typeface="Arial"/>
              </a:rPr>
              <a:t>Hazard-only approaches for regulation of synthetic chemicals with endocrine activity will not cover a large group of natural compounds. This is inconsistent with basic concepts of toxicology since approaches need to be identical and focused on adverse endpoints. </a:t>
            </a:r>
          </a:p>
          <a:p>
            <a:pPr marL="342900" indent="-342900">
              <a:buFont typeface="Arial"/>
              <a:buChar char="•"/>
            </a:pPr>
            <a:r>
              <a:rPr lang="en-US" sz="2000" dirty="0">
                <a:latin typeface="Arial"/>
                <a:ea typeface="ＭＳ Ｐゴシック" charset="0"/>
                <a:cs typeface="Arial"/>
              </a:rPr>
              <a:t>Regulations not based on sound science undermine the general credibility of science and </a:t>
            </a:r>
            <a:r>
              <a:rPr lang="en-US" sz="2000" dirty="0" smtClean="0">
                <a:latin typeface="Arial"/>
                <a:ea typeface="ＭＳ Ｐゴシック" charset="0"/>
                <a:cs typeface="Arial"/>
              </a:rPr>
              <a:t>discourage </a:t>
            </a:r>
            <a:r>
              <a:rPr lang="en-US" sz="2000" dirty="0">
                <a:latin typeface="Arial"/>
                <a:ea typeface="ＭＳ Ｐゴシック" charset="0"/>
                <a:cs typeface="Arial"/>
              </a:rPr>
              <a:t>to perform high quality </a:t>
            </a:r>
            <a:r>
              <a:rPr lang="en-US" sz="2000" dirty="0" smtClean="0">
                <a:latin typeface="Arial"/>
                <a:ea typeface="ＭＳ Ｐゴシック" charset="0"/>
                <a:cs typeface="Arial"/>
              </a:rPr>
              <a:t>studies</a:t>
            </a:r>
          </a:p>
          <a:p>
            <a:pPr marL="342900" indent="-342900">
              <a:buFont typeface="Arial"/>
              <a:buChar char="•"/>
            </a:pPr>
            <a:endParaRPr lang="en-US" sz="2000" dirty="0" smtClean="0">
              <a:latin typeface="Arial"/>
              <a:ea typeface="ＭＳ Ｐゴシック" charset="0"/>
              <a:cs typeface="Arial"/>
            </a:endParaRPr>
          </a:p>
          <a:p>
            <a:r>
              <a:rPr lang="en-US" sz="1600" dirty="0" smtClean="0">
                <a:latin typeface="Arial"/>
                <a:ea typeface="ＭＳ Ｐゴシック" charset="0"/>
                <a:cs typeface="Arial"/>
              </a:rPr>
              <a:t>* </a:t>
            </a:r>
            <a:r>
              <a:rPr lang="en-US" sz="1600" dirty="0" err="1" smtClean="0">
                <a:latin typeface="Arial"/>
                <a:ea typeface="ＭＳ Ｐゴシック" charset="0"/>
                <a:cs typeface="Arial"/>
              </a:rPr>
              <a:t>Autrup</a:t>
            </a:r>
            <a:r>
              <a:rPr lang="en-US" sz="1600" dirty="0" smtClean="0">
                <a:latin typeface="Arial"/>
                <a:ea typeface="ＭＳ Ｐゴシック" charset="0"/>
                <a:cs typeface="Arial"/>
              </a:rPr>
              <a:t> et al </a:t>
            </a:r>
            <a:r>
              <a:rPr lang="en-US" sz="1600" dirty="0" err="1" smtClean="0">
                <a:latin typeface="Arial"/>
                <a:ea typeface="ＭＳ Ｐゴシック" charset="0"/>
                <a:cs typeface="Arial"/>
              </a:rPr>
              <a:t>Toxicol</a:t>
            </a:r>
            <a:r>
              <a:rPr lang="en-US" sz="1600" dirty="0" smtClean="0">
                <a:latin typeface="Arial"/>
                <a:ea typeface="ＭＳ Ｐゴシック" charset="0"/>
                <a:cs typeface="Arial"/>
              </a:rPr>
              <a:t> </a:t>
            </a:r>
            <a:r>
              <a:rPr lang="en-US" sz="1600" dirty="0" err="1" smtClean="0">
                <a:latin typeface="Arial"/>
                <a:ea typeface="ＭＳ Ｐゴシック" charset="0"/>
                <a:cs typeface="Arial"/>
              </a:rPr>
              <a:t>Sci</a:t>
            </a:r>
            <a:r>
              <a:rPr lang="en-US" sz="1600" dirty="0" smtClean="0">
                <a:latin typeface="Arial"/>
                <a:ea typeface="ＭＳ Ｐゴシック" charset="0"/>
                <a:cs typeface="Arial"/>
              </a:rPr>
              <a:t> 2015 </a:t>
            </a:r>
            <a:endParaRPr lang="en-US" sz="1600" dirty="0">
              <a:latin typeface="Arial"/>
              <a:ea typeface="ＭＳ Ｐゴシック" charset="0"/>
              <a:cs typeface="Arial"/>
            </a:endParaRPr>
          </a:p>
        </p:txBody>
      </p:sp>
    </p:spTree>
    <p:extLst>
      <p:ext uri="{BB962C8B-B14F-4D97-AF65-F5344CB8AC3E}">
        <p14:creationId xmlns:p14="http://schemas.microsoft.com/office/powerpoint/2010/main" val="981936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rot="-274628">
            <a:off x="2362200" y="2971800"/>
            <a:ext cx="3657600" cy="2667000"/>
          </a:xfrm>
          <a:prstGeom prst="ellipse">
            <a:avLst/>
          </a:pr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19" name="Line 3"/>
          <p:cNvSpPr>
            <a:spLocks noChangeShapeType="1"/>
          </p:cNvSpPr>
          <p:nvPr/>
        </p:nvSpPr>
        <p:spPr bwMode="auto">
          <a:xfrm rot="184001" flipH="1">
            <a:off x="831850" y="3127375"/>
            <a:ext cx="2368550" cy="973138"/>
          </a:xfrm>
          <a:prstGeom prst="line">
            <a:avLst/>
          </a:prstGeom>
          <a:noFill/>
          <a:ln w="38100" cmpd="sng">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0" name="Line 4"/>
          <p:cNvSpPr>
            <a:spLocks noChangeShapeType="1"/>
          </p:cNvSpPr>
          <p:nvPr/>
        </p:nvSpPr>
        <p:spPr bwMode="auto">
          <a:xfrm flipH="1" flipV="1">
            <a:off x="1219200" y="5562600"/>
            <a:ext cx="2209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1" name="Rectangle 5"/>
          <p:cNvSpPr>
            <a:spLocks noChangeArrowheads="1"/>
          </p:cNvSpPr>
          <p:nvPr/>
        </p:nvSpPr>
        <p:spPr bwMode="auto">
          <a:xfrm rot="-278586">
            <a:off x="3351213" y="5562600"/>
            <a:ext cx="2362200" cy="228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2" name="Bogen 6"/>
          <p:cNvSpPr>
            <a:spLocks/>
          </p:cNvSpPr>
          <p:nvPr/>
        </p:nvSpPr>
        <p:spPr bwMode="auto">
          <a:xfrm rot="19670240" flipH="1">
            <a:off x="685800" y="4114800"/>
            <a:ext cx="838200" cy="1295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3" name="Bogen 7"/>
          <p:cNvSpPr>
            <a:spLocks/>
          </p:cNvSpPr>
          <p:nvPr/>
        </p:nvSpPr>
        <p:spPr bwMode="auto">
          <a:xfrm rot="19403689" flipH="1">
            <a:off x="457200" y="4267200"/>
            <a:ext cx="838200" cy="1295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4" name="Line 8"/>
          <p:cNvSpPr>
            <a:spLocks noChangeShapeType="1"/>
          </p:cNvSpPr>
          <p:nvPr/>
        </p:nvSpPr>
        <p:spPr bwMode="auto">
          <a:xfrm flipH="1" flipV="1">
            <a:off x="838200" y="5486400"/>
            <a:ext cx="38100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5" name="Line 9"/>
          <p:cNvSpPr>
            <a:spLocks noChangeShapeType="1"/>
          </p:cNvSpPr>
          <p:nvPr/>
        </p:nvSpPr>
        <p:spPr bwMode="auto">
          <a:xfrm flipV="1">
            <a:off x="838200" y="4038600"/>
            <a:ext cx="228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6" name="Line 10"/>
          <p:cNvSpPr>
            <a:spLocks noChangeShapeType="1"/>
          </p:cNvSpPr>
          <p:nvPr/>
        </p:nvSpPr>
        <p:spPr bwMode="auto">
          <a:xfrm flipV="1">
            <a:off x="457200" y="4343400"/>
            <a:ext cx="228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7" name="Rectangle 11"/>
          <p:cNvSpPr>
            <a:spLocks noChangeArrowheads="1"/>
          </p:cNvSpPr>
          <p:nvPr/>
        </p:nvSpPr>
        <p:spPr bwMode="auto">
          <a:xfrm rot="-40215">
            <a:off x="304800" y="4419600"/>
            <a:ext cx="228600" cy="45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8" name="Line 12"/>
          <p:cNvSpPr>
            <a:spLocks noChangeShapeType="1"/>
          </p:cNvSpPr>
          <p:nvPr/>
        </p:nvSpPr>
        <p:spPr bwMode="auto">
          <a:xfrm flipH="1" flipV="1">
            <a:off x="228600" y="5410200"/>
            <a:ext cx="838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29" name="Line 13"/>
          <p:cNvSpPr>
            <a:spLocks noChangeShapeType="1"/>
          </p:cNvSpPr>
          <p:nvPr/>
        </p:nvSpPr>
        <p:spPr bwMode="auto">
          <a:xfrm flipH="1">
            <a:off x="228600" y="4953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0" name="Line 14"/>
          <p:cNvSpPr>
            <a:spLocks noChangeShapeType="1"/>
          </p:cNvSpPr>
          <p:nvPr/>
        </p:nvSpPr>
        <p:spPr bwMode="auto">
          <a:xfrm flipH="1">
            <a:off x="304800" y="4343400"/>
            <a:ext cx="30480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1" name="Line 15"/>
          <p:cNvSpPr>
            <a:spLocks noChangeShapeType="1"/>
          </p:cNvSpPr>
          <p:nvPr/>
        </p:nvSpPr>
        <p:spPr bwMode="auto">
          <a:xfrm flipH="1">
            <a:off x="228600" y="4419600"/>
            <a:ext cx="762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2" name="Oval 16"/>
          <p:cNvSpPr>
            <a:spLocks noChangeArrowheads="1"/>
          </p:cNvSpPr>
          <p:nvPr/>
        </p:nvSpPr>
        <p:spPr bwMode="auto">
          <a:xfrm>
            <a:off x="2514600" y="5715000"/>
            <a:ext cx="609600" cy="7620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3" name="Oval 17"/>
          <p:cNvSpPr>
            <a:spLocks noChangeArrowheads="1"/>
          </p:cNvSpPr>
          <p:nvPr/>
        </p:nvSpPr>
        <p:spPr bwMode="auto">
          <a:xfrm>
            <a:off x="1905000" y="5638800"/>
            <a:ext cx="609600" cy="7620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4" name="Oval 18"/>
          <p:cNvSpPr>
            <a:spLocks noChangeArrowheads="1"/>
          </p:cNvSpPr>
          <p:nvPr/>
        </p:nvSpPr>
        <p:spPr bwMode="auto">
          <a:xfrm>
            <a:off x="2667000" y="5867400"/>
            <a:ext cx="304800" cy="457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5" name="Oval 19"/>
          <p:cNvSpPr>
            <a:spLocks noChangeArrowheads="1"/>
          </p:cNvSpPr>
          <p:nvPr/>
        </p:nvSpPr>
        <p:spPr bwMode="auto">
          <a:xfrm>
            <a:off x="1981200" y="5791200"/>
            <a:ext cx="381000" cy="457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6" name="Oval 20"/>
          <p:cNvSpPr>
            <a:spLocks noChangeArrowheads="1"/>
          </p:cNvSpPr>
          <p:nvPr/>
        </p:nvSpPr>
        <p:spPr bwMode="auto">
          <a:xfrm>
            <a:off x="533400" y="5562600"/>
            <a:ext cx="381000" cy="533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7" name="Oval 21"/>
          <p:cNvSpPr>
            <a:spLocks noChangeArrowheads="1"/>
          </p:cNvSpPr>
          <p:nvPr/>
        </p:nvSpPr>
        <p:spPr bwMode="auto">
          <a:xfrm>
            <a:off x="533400" y="5638800"/>
            <a:ext cx="304800" cy="3810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8" name="Line 22"/>
          <p:cNvSpPr>
            <a:spLocks noChangeShapeType="1"/>
          </p:cNvSpPr>
          <p:nvPr/>
        </p:nvSpPr>
        <p:spPr bwMode="auto">
          <a:xfrm>
            <a:off x="1066800" y="5410200"/>
            <a:ext cx="243840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39" name="Freeform 23"/>
          <p:cNvSpPr>
            <a:spLocks/>
          </p:cNvSpPr>
          <p:nvPr/>
        </p:nvSpPr>
        <p:spPr bwMode="auto">
          <a:xfrm>
            <a:off x="1135063" y="5400675"/>
            <a:ext cx="2408237" cy="300038"/>
          </a:xfrm>
          <a:custGeom>
            <a:avLst/>
            <a:gdLst>
              <a:gd name="T0" fmla="*/ 23 w 1517"/>
              <a:gd name="T1" fmla="*/ 54 h 189"/>
              <a:gd name="T2" fmla="*/ 101 w 1517"/>
              <a:gd name="T3" fmla="*/ 54 h 189"/>
              <a:gd name="T4" fmla="*/ 124 w 1517"/>
              <a:gd name="T5" fmla="*/ 62 h 189"/>
              <a:gd name="T6" fmla="*/ 217 w 1517"/>
              <a:gd name="T7" fmla="*/ 62 h 189"/>
              <a:gd name="T8" fmla="*/ 132 w 1517"/>
              <a:gd name="T9" fmla="*/ 85 h 189"/>
              <a:gd name="T10" fmla="*/ 349 w 1517"/>
              <a:gd name="T11" fmla="*/ 132 h 189"/>
              <a:gd name="T12" fmla="*/ 271 w 1517"/>
              <a:gd name="T13" fmla="*/ 70 h 189"/>
              <a:gd name="T14" fmla="*/ 248 w 1517"/>
              <a:gd name="T15" fmla="*/ 108 h 189"/>
              <a:gd name="T16" fmla="*/ 279 w 1517"/>
              <a:gd name="T17" fmla="*/ 70 h 189"/>
              <a:gd name="T18" fmla="*/ 396 w 1517"/>
              <a:gd name="T19" fmla="*/ 54 h 189"/>
              <a:gd name="T20" fmla="*/ 334 w 1517"/>
              <a:gd name="T21" fmla="*/ 54 h 189"/>
              <a:gd name="T22" fmla="*/ 372 w 1517"/>
              <a:gd name="T23" fmla="*/ 62 h 189"/>
              <a:gd name="T24" fmla="*/ 403 w 1517"/>
              <a:gd name="T25" fmla="*/ 77 h 189"/>
              <a:gd name="T26" fmla="*/ 489 w 1517"/>
              <a:gd name="T27" fmla="*/ 93 h 189"/>
              <a:gd name="T28" fmla="*/ 466 w 1517"/>
              <a:gd name="T29" fmla="*/ 70 h 189"/>
              <a:gd name="T30" fmla="*/ 567 w 1517"/>
              <a:gd name="T31" fmla="*/ 108 h 189"/>
              <a:gd name="T32" fmla="*/ 605 w 1517"/>
              <a:gd name="T33" fmla="*/ 116 h 189"/>
              <a:gd name="T34" fmla="*/ 528 w 1517"/>
              <a:gd name="T35" fmla="*/ 85 h 189"/>
              <a:gd name="T36" fmla="*/ 458 w 1517"/>
              <a:gd name="T37" fmla="*/ 124 h 189"/>
              <a:gd name="T38" fmla="*/ 559 w 1517"/>
              <a:gd name="T39" fmla="*/ 101 h 189"/>
              <a:gd name="T40" fmla="*/ 504 w 1517"/>
              <a:gd name="T41" fmla="*/ 155 h 189"/>
              <a:gd name="T42" fmla="*/ 326 w 1517"/>
              <a:gd name="T43" fmla="*/ 170 h 189"/>
              <a:gd name="T44" fmla="*/ 535 w 1517"/>
              <a:gd name="T45" fmla="*/ 116 h 189"/>
              <a:gd name="T46" fmla="*/ 543 w 1517"/>
              <a:gd name="T47" fmla="*/ 116 h 189"/>
              <a:gd name="T48" fmla="*/ 598 w 1517"/>
              <a:gd name="T49" fmla="*/ 93 h 189"/>
              <a:gd name="T50" fmla="*/ 846 w 1517"/>
              <a:gd name="T51" fmla="*/ 46 h 189"/>
              <a:gd name="T52" fmla="*/ 574 w 1517"/>
              <a:gd name="T53" fmla="*/ 139 h 189"/>
              <a:gd name="T54" fmla="*/ 605 w 1517"/>
              <a:gd name="T55" fmla="*/ 70 h 189"/>
              <a:gd name="T56" fmla="*/ 590 w 1517"/>
              <a:gd name="T57" fmla="*/ 70 h 189"/>
              <a:gd name="T58" fmla="*/ 582 w 1517"/>
              <a:gd name="T59" fmla="*/ 116 h 189"/>
              <a:gd name="T60" fmla="*/ 722 w 1517"/>
              <a:gd name="T61" fmla="*/ 116 h 189"/>
              <a:gd name="T62" fmla="*/ 908 w 1517"/>
              <a:gd name="T63" fmla="*/ 108 h 189"/>
              <a:gd name="T64" fmla="*/ 1017 w 1517"/>
              <a:gd name="T65" fmla="*/ 54 h 189"/>
              <a:gd name="T66" fmla="*/ 900 w 1517"/>
              <a:gd name="T67" fmla="*/ 101 h 189"/>
              <a:gd name="T68" fmla="*/ 986 w 1517"/>
              <a:gd name="T69" fmla="*/ 101 h 189"/>
              <a:gd name="T70" fmla="*/ 1211 w 1517"/>
              <a:gd name="T71" fmla="*/ 101 h 189"/>
              <a:gd name="T72" fmla="*/ 1203 w 1517"/>
              <a:gd name="T73" fmla="*/ 132 h 189"/>
              <a:gd name="T74" fmla="*/ 1242 w 1517"/>
              <a:gd name="T75" fmla="*/ 147 h 189"/>
              <a:gd name="T76" fmla="*/ 1312 w 1517"/>
              <a:gd name="T77" fmla="*/ 132 h 189"/>
              <a:gd name="T78" fmla="*/ 1320 w 1517"/>
              <a:gd name="T79" fmla="*/ 147 h 189"/>
              <a:gd name="T80" fmla="*/ 1250 w 1517"/>
              <a:gd name="T81" fmla="*/ 163 h 189"/>
              <a:gd name="T82" fmla="*/ 1289 w 1517"/>
              <a:gd name="T83" fmla="*/ 93 h 189"/>
              <a:gd name="T84" fmla="*/ 1351 w 1517"/>
              <a:gd name="T85" fmla="*/ 108 h 189"/>
              <a:gd name="T86" fmla="*/ 1188 w 1517"/>
              <a:gd name="T87" fmla="*/ 101 h 189"/>
              <a:gd name="T88" fmla="*/ 1250 w 1517"/>
              <a:gd name="T89" fmla="*/ 23 h 189"/>
              <a:gd name="T90" fmla="*/ 1234 w 1517"/>
              <a:gd name="T91" fmla="*/ 77 h 189"/>
              <a:gd name="T92" fmla="*/ 1141 w 1517"/>
              <a:gd name="T93" fmla="*/ 116 h 189"/>
              <a:gd name="T94" fmla="*/ 1196 w 1517"/>
              <a:gd name="T95" fmla="*/ 147 h 189"/>
              <a:gd name="T96" fmla="*/ 1436 w 1517"/>
              <a:gd name="T97" fmla="*/ 116 h 189"/>
              <a:gd name="T98" fmla="*/ 1475 w 1517"/>
              <a:gd name="T99" fmla="*/ 124 h 189"/>
              <a:gd name="T100" fmla="*/ 1343 w 1517"/>
              <a:gd name="T101" fmla="*/ 155 h 189"/>
              <a:gd name="T102" fmla="*/ 1188 w 1517"/>
              <a:gd name="T103" fmla="*/ 132 h 189"/>
              <a:gd name="T104" fmla="*/ 963 w 1517"/>
              <a:gd name="T105" fmla="*/ 108 h 189"/>
              <a:gd name="T106" fmla="*/ 1102 w 1517"/>
              <a:gd name="T107" fmla="*/ 70 h 189"/>
              <a:gd name="T108" fmla="*/ 869 w 1517"/>
              <a:gd name="T109" fmla="*/ 124 h 189"/>
              <a:gd name="T110" fmla="*/ 644 w 1517"/>
              <a:gd name="T111" fmla="*/ 77 h 189"/>
              <a:gd name="T112" fmla="*/ 497 w 1517"/>
              <a:gd name="T113" fmla="*/ 38 h 189"/>
              <a:gd name="T114" fmla="*/ 396 w 1517"/>
              <a:gd name="T115" fmla="*/ 70 h 189"/>
              <a:gd name="T116" fmla="*/ 458 w 1517"/>
              <a:gd name="T117" fmla="*/ 46 h 189"/>
              <a:gd name="T118" fmla="*/ 380 w 1517"/>
              <a:gd name="T119" fmla="*/ 46 h 189"/>
              <a:gd name="T120" fmla="*/ 77 w 1517"/>
              <a:gd name="T121" fmla="*/ 31 h 189"/>
              <a:gd name="T122" fmla="*/ 69 w 1517"/>
              <a:gd name="T123" fmla="*/ 31 h 189"/>
              <a:gd name="T124" fmla="*/ 147 w 1517"/>
              <a:gd name="T125" fmla="*/ 2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7" h="189">
                <a:moveTo>
                  <a:pt x="0" y="77"/>
                </a:moveTo>
                <a:cubicBezTo>
                  <a:pt x="22" y="70"/>
                  <a:pt x="74" y="71"/>
                  <a:pt x="23" y="54"/>
                </a:cubicBezTo>
                <a:cubicBezTo>
                  <a:pt x="25" y="46"/>
                  <a:pt x="22" y="32"/>
                  <a:pt x="31" y="31"/>
                </a:cubicBezTo>
                <a:cubicBezTo>
                  <a:pt x="177" y="7"/>
                  <a:pt x="136" y="29"/>
                  <a:pt x="101" y="54"/>
                </a:cubicBezTo>
                <a:cubicBezTo>
                  <a:pt x="98" y="61"/>
                  <a:pt x="85" y="74"/>
                  <a:pt x="93" y="77"/>
                </a:cubicBezTo>
                <a:cubicBezTo>
                  <a:pt x="103" y="80"/>
                  <a:pt x="113" y="66"/>
                  <a:pt x="124" y="62"/>
                </a:cubicBezTo>
                <a:cubicBezTo>
                  <a:pt x="151" y="50"/>
                  <a:pt x="180" y="47"/>
                  <a:pt x="209" y="38"/>
                </a:cubicBezTo>
                <a:cubicBezTo>
                  <a:pt x="211" y="46"/>
                  <a:pt x="220" y="54"/>
                  <a:pt x="217" y="62"/>
                </a:cubicBezTo>
                <a:cubicBezTo>
                  <a:pt x="203" y="89"/>
                  <a:pt x="150" y="100"/>
                  <a:pt x="124" y="108"/>
                </a:cubicBezTo>
                <a:cubicBezTo>
                  <a:pt x="126" y="100"/>
                  <a:pt x="124" y="87"/>
                  <a:pt x="132" y="85"/>
                </a:cubicBezTo>
                <a:cubicBezTo>
                  <a:pt x="143" y="81"/>
                  <a:pt x="236" y="115"/>
                  <a:pt x="240" y="116"/>
                </a:cubicBezTo>
                <a:cubicBezTo>
                  <a:pt x="276" y="121"/>
                  <a:pt x="349" y="132"/>
                  <a:pt x="349" y="132"/>
                </a:cubicBezTo>
                <a:cubicBezTo>
                  <a:pt x="284" y="87"/>
                  <a:pt x="361" y="151"/>
                  <a:pt x="334" y="85"/>
                </a:cubicBezTo>
                <a:cubicBezTo>
                  <a:pt x="331" y="79"/>
                  <a:pt x="285" y="72"/>
                  <a:pt x="271" y="70"/>
                </a:cubicBezTo>
                <a:cubicBezTo>
                  <a:pt x="202" y="90"/>
                  <a:pt x="313" y="68"/>
                  <a:pt x="341" y="77"/>
                </a:cubicBezTo>
                <a:cubicBezTo>
                  <a:pt x="308" y="88"/>
                  <a:pt x="278" y="93"/>
                  <a:pt x="248" y="108"/>
                </a:cubicBezTo>
                <a:cubicBezTo>
                  <a:pt x="240" y="105"/>
                  <a:pt x="219" y="107"/>
                  <a:pt x="225" y="101"/>
                </a:cubicBezTo>
                <a:cubicBezTo>
                  <a:pt x="238" y="84"/>
                  <a:pt x="260" y="79"/>
                  <a:pt x="279" y="70"/>
                </a:cubicBezTo>
                <a:cubicBezTo>
                  <a:pt x="399" y="6"/>
                  <a:pt x="360" y="19"/>
                  <a:pt x="427" y="0"/>
                </a:cubicBezTo>
                <a:cubicBezTo>
                  <a:pt x="391" y="22"/>
                  <a:pt x="367" y="13"/>
                  <a:pt x="396" y="54"/>
                </a:cubicBezTo>
                <a:cubicBezTo>
                  <a:pt x="383" y="56"/>
                  <a:pt x="370" y="62"/>
                  <a:pt x="357" y="62"/>
                </a:cubicBezTo>
                <a:cubicBezTo>
                  <a:pt x="348" y="62"/>
                  <a:pt x="330" y="61"/>
                  <a:pt x="334" y="54"/>
                </a:cubicBezTo>
                <a:cubicBezTo>
                  <a:pt x="343" y="35"/>
                  <a:pt x="385" y="27"/>
                  <a:pt x="403" y="23"/>
                </a:cubicBezTo>
                <a:cubicBezTo>
                  <a:pt x="391" y="61"/>
                  <a:pt x="405" y="33"/>
                  <a:pt x="372" y="62"/>
                </a:cubicBezTo>
                <a:cubicBezTo>
                  <a:pt x="360" y="71"/>
                  <a:pt x="327" y="86"/>
                  <a:pt x="341" y="93"/>
                </a:cubicBezTo>
                <a:cubicBezTo>
                  <a:pt x="360" y="102"/>
                  <a:pt x="381" y="80"/>
                  <a:pt x="403" y="77"/>
                </a:cubicBezTo>
                <a:cubicBezTo>
                  <a:pt x="416" y="74"/>
                  <a:pt x="429" y="72"/>
                  <a:pt x="442" y="70"/>
                </a:cubicBezTo>
                <a:cubicBezTo>
                  <a:pt x="461" y="73"/>
                  <a:pt x="570" y="72"/>
                  <a:pt x="489" y="93"/>
                </a:cubicBezTo>
                <a:cubicBezTo>
                  <a:pt x="473" y="90"/>
                  <a:pt x="453" y="96"/>
                  <a:pt x="442" y="85"/>
                </a:cubicBezTo>
                <a:cubicBezTo>
                  <a:pt x="435" y="78"/>
                  <a:pt x="456" y="71"/>
                  <a:pt x="466" y="70"/>
                </a:cubicBezTo>
                <a:cubicBezTo>
                  <a:pt x="476" y="68"/>
                  <a:pt x="486" y="74"/>
                  <a:pt x="497" y="77"/>
                </a:cubicBezTo>
                <a:cubicBezTo>
                  <a:pt x="520" y="93"/>
                  <a:pt x="539" y="100"/>
                  <a:pt x="567" y="108"/>
                </a:cubicBezTo>
                <a:cubicBezTo>
                  <a:pt x="614" y="99"/>
                  <a:pt x="642" y="92"/>
                  <a:pt x="691" y="101"/>
                </a:cubicBezTo>
                <a:cubicBezTo>
                  <a:pt x="621" y="126"/>
                  <a:pt x="649" y="130"/>
                  <a:pt x="605" y="116"/>
                </a:cubicBezTo>
                <a:cubicBezTo>
                  <a:pt x="607" y="100"/>
                  <a:pt x="627" y="75"/>
                  <a:pt x="613" y="70"/>
                </a:cubicBezTo>
                <a:cubicBezTo>
                  <a:pt x="586" y="59"/>
                  <a:pt x="555" y="77"/>
                  <a:pt x="528" y="85"/>
                </a:cubicBezTo>
                <a:cubicBezTo>
                  <a:pt x="511" y="89"/>
                  <a:pt x="496" y="99"/>
                  <a:pt x="481" y="108"/>
                </a:cubicBezTo>
                <a:cubicBezTo>
                  <a:pt x="472" y="112"/>
                  <a:pt x="449" y="127"/>
                  <a:pt x="458" y="124"/>
                </a:cubicBezTo>
                <a:cubicBezTo>
                  <a:pt x="491" y="112"/>
                  <a:pt x="476" y="116"/>
                  <a:pt x="520" y="108"/>
                </a:cubicBezTo>
                <a:cubicBezTo>
                  <a:pt x="532" y="105"/>
                  <a:pt x="546" y="103"/>
                  <a:pt x="559" y="101"/>
                </a:cubicBezTo>
                <a:cubicBezTo>
                  <a:pt x="432" y="149"/>
                  <a:pt x="632" y="64"/>
                  <a:pt x="605" y="132"/>
                </a:cubicBezTo>
                <a:cubicBezTo>
                  <a:pt x="591" y="163"/>
                  <a:pt x="537" y="148"/>
                  <a:pt x="504" y="155"/>
                </a:cubicBezTo>
                <a:cubicBezTo>
                  <a:pt x="326" y="189"/>
                  <a:pt x="484" y="151"/>
                  <a:pt x="349" y="186"/>
                </a:cubicBezTo>
                <a:cubicBezTo>
                  <a:pt x="341" y="180"/>
                  <a:pt x="320" y="177"/>
                  <a:pt x="326" y="170"/>
                </a:cubicBezTo>
                <a:cubicBezTo>
                  <a:pt x="335" y="157"/>
                  <a:pt x="356" y="159"/>
                  <a:pt x="372" y="155"/>
                </a:cubicBezTo>
                <a:cubicBezTo>
                  <a:pt x="425" y="140"/>
                  <a:pt x="480" y="127"/>
                  <a:pt x="535" y="116"/>
                </a:cubicBezTo>
                <a:cubicBezTo>
                  <a:pt x="545" y="118"/>
                  <a:pt x="556" y="124"/>
                  <a:pt x="567" y="124"/>
                </a:cubicBezTo>
                <a:cubicBezTo>
                  <a:pt x="575" y="124"/>
                  <a:pt x="543" y="124"/>
                  <a:pt x="543" y="116"/>
                </a:cubicBezTo>
                <a:cubicBezTo>
                  <a:pt x="543" y="107"/>
                  <a:pt x="559" y="111"/>
                  <a:pt x="567" y="108"/>
                </a:cubicBezTo>
                <a:cubicBezTo>
                  <a:pt x="577" y="103"/>
                  <a:pt x="587" y="97"/>
                  <a:pt x="598" y="93"/>
                </a:cubicBezTo>
                <a:cubicBezTo>
                  <a:pt x="666" y="63"/>
                  <a:pt x="762" y="76"/>
                  <a:pt x="838" y="70"/>
                </a:cubicBezTo>
                <a:cubicBezTo>
                  <a:pt x="713" y="53"/>
                  <a:pt x="803" y="60"/>
                  <a:pt x="846" y="46"/>
                </a:cubicBezTo>
                <a:cubicBezTo>
                  <a:pt x="754" y="110"/>
                  <a:pt x="715" y="110"/>
                  <a:pt x="605" y="147"/>
                </a:cubicBezTo>
                <a:cubicBezTo>
                  <a:pt x="594" y="144"/>
                  <a:pt x="577" y="148"/>
                  <a:pt x="574" y="139"/>
                </a:cubicBezTo>
                <a:cubicBezTo>
                  <a:pt x="554" y="89"/>
                  <a:pt x="627" y="119"/>
                  <a:pt x="567" y="101"/>
                </a:cubicBezTo>
                <a:cubicBezTo>
                  <a:pt x="579" y="90"/>
                  <a:pt x="590" y="78"/>
                  <a:pt x="605" y="70"/>
                </a:cubicBezTo>
                <a:cubicBezTo>
                  <a:pt x="614" y="64"/>
                  <a:pt x="646" y="62"/>
                  <a:pt x="636" y="62"/>
                </a:cubicBezTo>
                <a:cubicBezTo>
                  <a:pt x="620" y="62"/>
                  <a:pt x="605" y="67"/>
                  <a:pt x="590" y="70"/>
                </a:cubicBezTo>
                <a:cubicBezTo>
                  <a:pt x="632" y="40"/>
                  <a:pt x="658" y="45"/>
                  <a:pt x="706" y="62"/>
                </a:cubicBezTo>
                <a:cubicBezTo>
                  <a:pt x="664" y="80"/>
                  <a:pt x="623" y="98"/>
                  <a:pt x="582" y="116"/>
                </a:cubicBezTo>
                <a:cubicBezTo>
                  <a:pt x="569" y="121"/>
                  <a:pt x="529" y="134"/>
                  <a:pt x="543" y="132"/>
                </a:cubicBezTo>
                <a:cubicBezTo>
                  <a:pt x="627" y="114"/>
                  <a:pt x="568" y="124"/>
                  <a:pt x="722" y="116"/>
                </a:cubicBezTo>
                <a:cubicBezTo>
                  <a:pt x="850" y="93"/>
                  <a:pt x="982" y="80"/>
                  <a:pt x="1110" y="54"/>
                </a:cubicBezTo>
                <a:cubicBezTo>
                  <a:pt x="1058" y="89"/>
                  <a:pt x="968" y="101"/>
                  <a:pt x="908" y="108"/>
                </a:cubicBezTo>
                <a:cubicBezTo>
                  <a:pt x="945" y="64"/>
                  <a:pt x="964" y="41"/>
                  <a:pt x="1017" y="23"/>
                </a:cubicBezTo>
                <a:cubicBezTo>
                  <a:pt x="1051" y="45"/>
                  <a:pt x="1044" y="30"/>
                  <a:pt x="1017" y="54"/>
                </a:cubicBezTo>
                <a:cubicBezTo>
                  <a:pt x="963" y="100"/>
                  <a:pt x="1011" y="81"/>
                  <a:pt x="924" y="93"/>
                </a:cubicBezTo>
                <a:cubicBezTo>
                  <a:pt x="916" y="95"/>
                  <a:pt x="906" y="95"/>
                  <a:pt x="900" y="101"/>
                </a:cubicBezTo>
                <a:cubicBezTo>
                  <a:pt x="892" y="106"/>
                  <a:pt x="877" y="119"/>
                  <a:pt x="885" y="124"/>
                </a:cubicBezTo>
                <a:cubicBezTo>
                  <a:pt x="885" y="124"/>
                  <a:pt x="981" y="101"/>
                  <a:pt x="986" y="101"/>
                </a:cubicBezTo>
                <a:cubicBezTo>
                  <a:pt x="1022" y="104"/>
                  <a:pt x="1058" y="116"/>
                  <a:pt x="1095" y="116"/>
                </a:cubicBezTo>
                <a:cubicBezTo>
                  <a:pt x="1133" y="116"/>
                  <a:pt x="1172" y="103"/>
                  <a:pt x="1211" y="101"/>
                </a:cubicBezTo>
                <a:cubicBezTo>
                  <a:pt x="1218" y="103"/>
                  <a:pt x="1236" y="100"/>
                  <a:pt x="1234" y="108"/>
                </a:cubicBezTo>
                <a:cubicBezTo>
                  <a:pt x="1230" y="120"/>
                  <a:pt x="1203" y="132"/>
                  <a:pt x="1203" y="132"/>
                </a:cubicBezTo>
                <a:cubicBezTo>
                  <a:pt x="1224" y="134"/>
                  <a:pt x="1246" y="131"/>
                  <a:pt x="1266" y="139"/>
                </a:cubicBezTo>
                <a:cubicBezTo>
                  <a:pt x="1273" y="142"/>
                  <a:pt x="1242" y="155"/>
                  <a:pt x="1242" y="147"/>
                </a:cubicBezTo>
                <a:cubicBezTo>
                  <a:pt x="1242" y="138"/>
                  <a:pt x="1283" y="125"/>
                  <a:pt x="1289" y="124"/>
                </a:cubicBezTo>
                <a:cubicBezTo>
                  <a:pt x="1296" y="126"/>
                  <a:pt x="1312" y="123"/>
                  <a:pt x="1312" y="132"/>
                </a:cubicBezTo>
                <a:cubicBezTo>
                  <a:pt x="1312" y="140"/>
                  <a:pt x="1285" y="131"/>
                  <a:pt x="1289" y="139"/>
                </a:cubicBezTo>
                <a:cubicBezTo>
                  <a:pt x="1294" y="148"/>
                  <a:pt x="1309" y="144"/>
                  <a:pt x="1320" y="147"/>
                </a:cubicBezTo>
                <a:cubicBezTo>
                  <a:pt x="1320" y="147"/>
                  <a:pt x="1299" y="152"/>
                  <a:pt x="1289" y="155"/>
                </a:cubicBezTo>
                <a:cubicBezTo>
                  <a:pt x="1276" y="157"/>
                  <a:pt x="1263" y="160"/>
                  <a:pt x="1250" y="163"/>
                </a:cubicBezTo>
                <a:cubicBezTo>
                  <a:pt x="1263" y="123"/>
                  <a:pt x="1296" y="112"/>
                  <a:pt x="1335" y="101"/>
                </a:cubicBezTo>
                <a:cubicBezTo>
                  <a:pt x="1319" y="98"/>
                  <a:pt x="1304" y="96"/>
                  <a:pt x="1289" y="93"/>
                </a:cubicBezTo>
                <a:cubicBezTo>
                  <a:pt x="1281" y="91"/>
                  <a:pt x="1260" y="79"/>
                  <a:pt x="1266" y="85"/>
                </a:cubicBezTo>
                <a:cubicBezTo>
                  <a:pt x="1286" y="105"/>
                  <a:pt x="1326" y="104"/>
                  <a:pt x="1351" y="108"/>
                </a:cubicBezTo>
                <a:cubicBezTo>
                  <a:pt x="1290" y="121"/>
                  <a:pt x="1255" y="134"/>
                  <a:pt x="1196" y="124"/>
                </a:cubicBezTo>
                <a:cubicBezTo>
                  <a:pt x="1193" y="116"/>
                  <a:pt x="1193" y="106"/>
                  <a:pt x="1188" y="101"/>
                </a:cubicBezTo>
                <a:cubicBezTo>
                  <a:pt x="1182" y="95"/>
                  <a:pt x="1166" y="100"/>
                  <a:pt x="1165" y="93"/>
                </a:cubicBezTo>
                <a:cubicBezTo>
                  <a:pt x="1157" y="54"/>
                  <a:pt x="1228" y="31"/>
                  <a:pt x="1250" y="23"/>
                </a:cubicBezTo>
                <a:cubicBezTo>
                  <a:pt x="1258" y="25"/>
                  <a:pt x="1302" y="29"/>
                  <a:pt x="1297" y="54"/>
                </a:cubicBezTo>
                <a:cubicBezTo>
                  <a:pt x="1293" y="71"/>
                  <a:pt x="1239" y="75"/>
                  <a:pt x="1234" y="77"/>
                </a:cubicBezTo>
                <a:cubicBezTo>
                  <a:pt x="1202" y="84"/>
                  <a:pt x="1141" y="101"/>
                  <a:pt x="1141" y="101"/>
                </a:cubicBezTo>
                <a:cubicBezTo>
                  <a:pt x="1170" y="109"/>
                  <a:pt x="1232" y="131"/>
                  <a:pt x="1141" y="116"/>
                </a:cubicBezTo>
                <a:cubicBezTo>
                  <a:pt x="1201" y="140"/>
                  <a:pt x="1251" y="134"/>
                  <a:pt x="1118" y="147"/>
                </a:cubicBezTo>
                <a:cubicBezTo>
                  <a:pt x="1152" y="124"/>
                  <a:pt x="1156" y="136"/>
                  <a:pt x="1196" y="147"/>
                </a:cubicBezTo>
                <a:cubicBezTo>
                  <a:pt x="1266" y="140"/>
                  <a:pt x="1329" y="133"/>
                  <a:pt x="1398" y="116"/>
                </a:cubicBezTo>
                <a:cubicBezTo>
                  <a:pt x="1338" y="78"/>
                  <a:pt x="1422" y="113"/>
                  <a:pt x="1436" y="116"/>
                </a:cubicBezTo>
                <a:cubicBezTo>
                  <a:pt x="1459" y="113"/>
                  <a:pt x="1482" y="103"/>
                  <a:pt x="1506" y="108"/>
                </a:cubicBezTo>
                <a:cubicBezTo>
                  <a:pt x="1517" y="110"/>
                  <a:pt x="1485" y="120"/>
                  <a:pt x="1475" y="124"/>
                </a:cubicBezTo>
                <a:cubicBezTo>
                  <a:pt x="1462" y="128"/>
                  <a:pt x="1448" y="128"/>
                  <a:pt x="1436" y="132"/>
                </a:cubicBezTo>
                <a:cubicBezTo>
                  <a:pt x="1405" y="139"/>
                  <a:pt x="1373" y="147"/>
                  <a:pt x="1343" y="155"/>
                </a:cubicBezTo>
                <a:cubicBezTo>
                  <a:pt x="1296" y="122"/>
                  <a:pt x="1345" y="148"/>
                  <a:pt x="1266" y="155"/>
                </a:cubicBezTo>
                <a:cubicBezTo>
                  <a:pt x="1227" y="158"/>
                  <a:pt x="1224" y="136"/>
                  <a:pt x="1188" y="132"/>
                </a:cubicBezTo>
                <a:cubicBezTo>
                  <a:pt x="1126" y="123"/>
                  <a:pt x="1063" y="121"/>
                  <a:pt x="1001" y="116"/>
                </a:cubicBezTo>
                <a:cubicBezTo>
                  <a:pt x="988" y="113"/>
                  <a:pt x="963" y="120"/>
                  <a:pt x="963" y="108"/>
                </a:cubicBezTo>
                <a:cubicBezTo>
                  <a:pt x="963" y="94"/>
                  <a:pt x="987" y="96"/>
                  <a:pt x="1001" y="93"/>
                </a:cubicBezTo>
                <a:cubicBezTo>
                  <a:pt x="1043" y="79"/>
                  <a:pt x="1062" y="77"/>
                  <a:pt x="1102" y="70"/>
                </a:cubicBezTo>
                <a:cubicBezTo>
                  <a:pt x="1047" y="124"/>
                  <a:pt x="938" y="127"/>
                  <a:pt x="862" y="139"/>
                </a:cubicBezTo>
                <a:cubicBezTo>
                  <a:pt x="804" y="122"/>
                  <a:pt x="859" y="142"/>
                  <a:pt x="869" y="124"/>
                </a:cubicBezTo>
                <a:cubicBezTo>
                  <a:pt x="872" y="116"/>
                  <a:pt x="853" y="117"/>
                  <a:pt x="846" y="116"/>
                </a:cubicBezTo>
                <a:cubicBezTo>
                  <a:pt x="778" y="101"/>
                  <a:pt x="711" y="90"/>
                  <a:pt x="644" y="77"/>
                </a:cubicBezTo>
                <a:cubicBezTo>
                  <a:pt x="613" y="62"/>
                  <a:pt x="582" y="49"/>
                  <a:pt x="551" y="38"/>
                </a:cubicBezTo>
                <a:cubicBezTo>
                  <a:pt x="453" y="63"/>
                  <a:pt x="574" y="38"/>
                  <a:pt x="497" y="38"/>
                </a:cubicBezTo>
                <a:cubicBezTo>
                  <a:pt x="477" y="38"/>
                  <a:pt x="460" y="48"/>
                  <a:pt x="442" y="54"/>
                </a:cubicBezTo>
                <a:cubicBezTo>
                  <a:pt x="426" y="58"/>
                  <a:pt x="380" y="74"/>
                  <a:pt x="396" y="70"/>
                </a:cubicBezTo>
                <a:cubicBezTo>
                  <a:pt x="406" y="67"/>
                  <a:pt x="417" y="65"/>
                  <a:pt x="427" y="62"/>
                </a:cubicBezTo>
                <a:cubicBezTo>
                  <a:pt x="437" y="57"/>
                  <a:pt x="447" y="50"/>
                  <a:pt x="458" y="46"/>
                </a:cubicBezTo>
                <a:cubicBezTo>
                  <a:pt x="465" y="42"/>
                  <a:pt x="473" y="40"/>
                  <a:pt x="481" y="38"/>
                </a:cubicBezTo>
                <a:cubicBezTo>
                  <a:pt x="445" y="27"/>
                  <a:pt x="415" y="38"/>
                  <a:pt x="380" y="46"/>
                </a:cubicBezTo>
                <a:cubicBezTo>
                  <a:pt x="307" y="43"/>
                  <a:pt x="235" y="41"/>
                  <a:pt x="163" y="38"/>
                </a:cubicBezTo>
                <a:cubicBezTo>
                  <a:pt x="134" y="36"/>
                  <a:pt x="105" y="31"/>
                  <a:pt x="77" y="31"/>
                </a:cubicBezTo>
                <a:cubicBezTo>
                  <a:pt x="66" y="31"/>
                  <a:pt x="56" y="38"/>
                  <a:pt x="46" y="38"/>
                </a:cubicBezTo>
                <a:cubicBezTo>
                  <a:pt x="37" y="38"/>
                  <a:pt x="61" y="33"/>
                  <a:pt x="69" y="31"/>
                </a:cubicBezTo>
                <a:cubicBezTo>
                  <a:pt x="79" y="23"/>
                  <a:pt x="87" y="8"/>
                  <a:pt x="101" y="7"/>
                </a:cubicBezTo>
                <a:cubicBezTo>
                  <a:pt x="117" y="5"/>
                  <a:pt x="147" y="23"/>
                  <a:pt x="147" y="23"/>
                </a:cubicBezTo>
              </a:path>
            </a:pathLst>
          </a:custGeom>
          <a:solidFill>
            <a:schemeClr val="bg1"/>
          </a:solidFill>
          <a:ln w="12700" cmpd="sng">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0" name="Freeform 24"/>
          <p:cNvSpPr>
            <a:spLocks/>
          </p:cNvSpPr>
          <p:nvPr/>
        </p:nvSpPr>
        <p:spPr bwMode="auto">
          <a:xfrm>
            <a:off x="539750" y="4141788"/>
            <a:ext cx="485775" cy="1349375"/>
          </a:xfrm>
          <a:custGeom>
            <a:avLst/>
            <a:gdLst>
              <a:gd name="T0" fmla="*/ 173 w 306"/>
              <a:gd name="T1" fmla="*/ 55 h 850"/>
              <a:gd name="T2" fmla="*/ 258 w 306"/>
              <a:gd name="T3" fmla="*/ 8 h 850"/>
              <a:gd name="T4" fmla="*/ 142 w 306"/>
              <a:gd name="T5" fmla="*/ 70 h 850"/>
              <a:gd name="T6" fmla="*/ 72 w 306"/>
              <a:gd name="T7" fmla="*/ 179 h 850"/>
              <a:gd name="T8" fmla="*/ 126 w 306"/>
              <a:gd name="T9" fmla="*/ 148 h 850"/>
              <a:gd name="T10" fmla="*/ 188 w 306"/>
              <a:gd name="T11" fmla="*/ 78 h 850"/>
              <a:gd name="T12" fmla="*/ 142 w 306"/>
              <a:gd name="T13" fmla="*/ 195 h 850"/>
              <a:gd name="T14" fmla="*/ 142 w 306"/>
              <a:gd name="T15" fmla="*/ 272 h 850"/>
              <a:gd name="T16" fmla="*/ 64 w 306"/>
              <a:gd name="T17" fmla="*/ 265 h 850"/>
              <a:gd name="T18" fmla="*/ 87 w 306"/>
              <a:gd name="T19" fmla="*/ 210 h 850"/>
              <a:gd name="T20" fmla="*/ 56 w 306"/>
              <a:gd name="T21" fmla="*/ 327 h 850"/>
              <a:gd name="T22" fmla="*/ 87 w 306"/>
              <a:gd name="T23" fmla="*/ 466 h 850"/>
              <a:gd name="T24" fmla="*/ 126 w 306"/>
              <a:gd name="T25" fmla="*/ 350 h 850"/>
              <a:gd name="T26" fmla="*/ 142 w 306"/>
              <a:gd name="T27" fmla="*/ 544 h 850"/>
              <a:gd name="T28" fmla="*/ 95 w 306"/>
              <a:gd name="T29" fmla="*/ 536 h 850"/>
              <a:gd name="T30" fmla="*/ 72 w 306"/>
              <a:gd name="T31" fmla="*/ 521 h 850"/>
              <a:gd name="T32" fmla="*/ 118 w 306"/>
              <a:gd name="T33" fmla="*/ 404 h 850"/>
              <a:gd name="T34" fmla="*/ 110 w 306"/>
              <a:gd name="T35" fmla="*/ 443 h 850"/>
              <a:gd name="T36" fmla="*/ 110 w 306"/>
              <a:gd name="T37" fmla="*/ 404 h 850"/>
              <a:gd name="T38" fmla="*/ 149 w 306"/>
              <a:gd name="T39" fmla="*/ 459 h 850"/>
              <a:gd name="T40" fmla="*/ 134 w 306"/>
              <a:gd name="T41" fmla="*/ 397 h 850"/>
              <a:gd name="T42" fmla="*/ 157 w 306"/>
              <a:gd name="T43" fmla="*/ 490 h 850"/>
              <a:gd name="T44" fmla="*/ 188 w 306"/>
              <a:gd name="T45" fmla="*/ 653 h 850"/>
              <a:gd name="T46" fmla="*/ 180 w 306"/>
              <a:gd name="T47" fmla="*/ 606 h 850"/>
              <a:gd name="T48" fmla="*/ 173 w 306"/>
              <a:gd name="T49" fmla="*/ 567 h 850"/>
              <a:gd name="T50" fmla="*/ 211 w 306"/>
              <a:gd name="T51" fmla="*/ 482 h 850"/>
              <a:gd name="T52" fmla="*/ 173 w 306"/>
              <a:gd name="T53" fmla="*/ 606 h 850"/>
              <a:gd name="T54" fmla="*/ 87 w 306"/>
              <a:gd name="T55" fmla="*/ 521 h 850"/>
              <a:gd name="T56" fmla="*/ 126 w 306"/>
              <a:gd name="T57" fmla="*/ 676 h 850"/>
              <a:gd name="T58" fmla="*/ 110 w 306"/>
              <a:gd name="T59" fmla="*/ 637 h 850"/>
              <a:gd name="T60" fmla="*/ 165 w 306"/>
              <a:gd name="T61" fmla="*/ 692 h 850"/>
              <a:gd name="T62" fmla="*/ 173 w 306"/>
              <a:gd name="T63" fmla="*/ 723 h 850"/>
              <a:gd name="T64" fmla="*/ 180 w 306"/>
              <a:gd name="T65" fmla="*/ 637 h 850"/>
              <a:gd name="T66" fmla="*/ 196 w 306"/>
              <a:gd name="T67" fmla="*/ 699 h 850"/>
              <a:gd name="T68" fmla="*/ 204 w 306"/>
              <a:gd name="T69" fmla="*/ 723 h 850"/>
              <a:gd name="T70" fmla="*/ 250 w 306"/>
              <a:gd name="T71" fmla="*/ 793 h 850"/>
              <a:gd name="T72" fmla="*/ 196 w 306"/>
              <a:gd name="T73" fmla="*/ 800 h 850"/>
              <a:gd name="T74" fmla="*/ 235 w 306"/>
              <a:gd name="T75" fmla="*/ 808 h 850"/>
              <a:gd name="T76" fmla="*/ 266 w 306"/>
              <a:gd name="T77" fmla="*/ 808 h 850"/>
              <a:gd name="T78" fmla="*/ 235 w 306"/>
              <a:gd name="T79" fmla="*/ 746 h 850"/>
              <a:gd name="T80" fmla="*/ 274 w 306"/>
              <a:gd name="T81" fmla="*/ 762 h 850"/>
              <a:gd name="T82" fmla="*/ 258 w 306"/>
              <a:gd name="T83" fmla="*/ 754 h 850"/>
              <a:gd name="T84" fmla="*/ 211 w 306"/>
              <a:gd name="T85" fmla="*/ 676 h 850"/>
              <a:gd name="T86" fmla="*/ 196 w 306"/>
              <a:gd name="T87" fmla="*/ 575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6" h="850">
                <a:moveTo>
                  <a:pt x="219" y="32"/>
                </a:moveTo>
                <a:cubicBezTo>
                  <a:pt x="211" y="34"/>
                  <a:pt x="203" y="35"/>
                  <a:pt x="196" y="39"/>
                </a:cubicBezTo>
                <a:cubicBezTo>
                  <a:pt x="187" y="43"/>
                  <a:pt x="180" y="61"/>
                  <a:pt x="173" y="55"/>
                </a:cubicBezTo>
                <a:cubicBezTo>
                  <a:pt x="166" y="48"/>
                  <a:pt x="181" y="38"/>
                  <a:pt x="188" y="32"/>
                </a:cubicBezTo>
                <a:cubicBezTo>
                  <a:pt x="202" y="19"/>
                  <a:pt x="235" y="0"/>
                  <a:pt x="235" y="0"/>
                </a:cubicBezTo>
                <a:cubicBezTo>
                  <a:pt x="242" y="2"/>
                  <a:pt x="264" y="3"/>
                  <a:pt x="258" y="8"/>
                </a:cubicBezTo>
                <a:cubicBezTo>
                  <a:pt x="243" y="19"/>
                  <a:pt x="221" y="18"/>
                  <a:pt x="204" y="24"/>
                </a:cubicBezTo>
                <a:cubicBezTo>
                  <a:pt x="188" y="28"/>
                  <a:pt x="157" y="39"/>
                  <a:pt x="157" y="39"/>
                </a:cubicBezTo>
                <a:cubicBezTo>
                  <a:pt x="152" y="49"/>
                  <a:pt x="130" y="70"/>
                  <a:pt x="142" y="70"/>
                </a:cubicBezTo>
                <a:cubicBezTo>
                  <a:pt x="158" y="70"/>
                  <a:pt x="192" y="28"/>
                  <a:pt x="180" y="39"/>
                </a:cubicBezTo>
                <a:cubicBezTo>
                  <a:pt x="137" y="77"/>
                  <a:pt x="90" y="109"/>
                  <a:pt x="56" y="156"/>
                </a:cubicBezTo>
                <a:cubicBezTo>
                  <a:pt x="61" y="163"/>
                  <a:pt x="63" y="175"/>
                  <a:pt x="72" y="179"/>
                </a:cubicBezTo>
                <a:cubicBezTo>
                  <a:pt x="89" y="185"/>
                  <a:pt x="118" y="147"/>
                  <a:pt x="118" y="140"/>
                </a:cubicBezTo>
                <a:cubicBezTo>
                  <a:pt x="118" y="130"/>
                  <a:pt x="88" y="149"/>
                  <a:pt x="95" y="156"/>
                </a:cubicBezTo>
                <a:cubicBezTo>
                  <a:pt x="102" y="163"/>
                  <a:pt x="115" y="150"/>
                  <a:pt x="126" y="148"/>
                </a:cubicBezTo>
                <a:cubicBezTo>
                  <a:pt x="120" y="158"/>
                  <a:pt x="118" y="170"/>
                  <a:pt x="110" y="179"/>
                </a:cubicBezTo>
                <a:cubicBezTo>
                  <a:pt x="104" y="184"/>
                  <a:pt x="114" y="163"/>
                  <a:pt x="118" y="156"/>
                </a:cubicBezTo>
                <a:cubicBezTo>
                  <a:pt x="151" y="82"/>
                  <a:pt x="129" y="101"/>
                  <a:pt x="188" y="78"/>
                </a:cubicBezTo>
                <a:cubicBezTo>
                  <a:pt x="185" y="91"/>
                  <a:pt x="185" y="104"/>
                  <a:pt x="180" y="117"/>
                </a:cubicBezTo>
                <a:cubicBezTo>
                  <a:pt x="172" y="134"/>
                  <a:pt x="149" y="164"/>
                  <a:pt x="149" y="164"/>
                </a:cubicBezTo>
                <a:cubicBezTo>
                  <a:pt x="146" y="174"/>
                  <a:pt x="146" y="185"/>
                  <a:pt x="142" y="195"/>
                </a:cubicBezTo>
                <a:cubicBezTo>
                  <a:pt x="136" y="206"/>
                  <a:pt x="119" y="213"/>
                  <a:pt x="118" y="226"/>
                </a:cubicBezTo>
                <a:cubicBezTo>
                  <a:pt x="116" y="235"/>
                  <a:pt x="129" y="240"/>
                  <a:pt x="134" y="249"/>
                </a:cubicBezTo>
                <a:cubicBezTo>
                  <a:pt x="137" y="256"/>
                  <a:pt x="142" y="280"/>
                  <a:pt x="142" y="272"/>
                </a:cubicBezTo>
                <a:cubicBezTo>
                  <a:pt x="142" y="261"/>
                  <a:pt x="129" y="214"/>
                  <a:pt x="126" y="202"/>
                </a:cubicBezTo>
                <a:cubicBezTo>
                  <a:pt x="110" y="239"/>
                  <a:pt x="110" y="277"/>
                  <a:pt x="87" y="311"/>
                </a:cubicBezTo>
                <a:cubicBezTo>
                  <a:pt x="71" y="372"/>
                  <a:pt x="76" y="421"/>
                  <a:pt x="64" y="265"/>
                </a:cubicBezTo>
                <a:cubicBezTo>
                  <a:pt x="78" y="221"/>
                  <a:pt x="90" y="244"/>
                  <a:pt x="103" y="195"/>
                </a:cubicBezTo>
                <a:cubicBezTo>
                  <a:pt x="109" y="217"/>
                  <a:pt x="118" y="324"/>
                  <a:pt x="95" y="257"/>
                </a:cubicBezTo>
                <a:cubicBezTo>
                  <a:pt x="92" y="241"/>
                  <a:pt x="87" y="225"/>
                  <a:pt x="87" y="210"/>
                </a:cubicBezTo>
                <a:cubicBezTo>
                  <a:pt x="87" y="190"/>
                  <a:pt x="103" y="284"/>
                  <a:pt x="103" y="265"/>
                </a:cubicBezTo>
                <a:cubicBezTo>
                  <a:pt x="103" y="246"/>
                  <a:pt x="97" y="228"/>
                  <a:pt x="95" y="210"/>
                </a:cubicBezTo>
                <a:cubicBezTo>
                  <a:pt x="84" y="249"/>
                  <a:pt x="69" y="287"/>
                  <a:pt x="56" y="327"/>
                </a:cubicBezTo>
                <a:cubicBezTo>
                  <a:pt x="0" y="269"/>
                  <a:pt x="70" y="315"/>
                  <a:pt x="87" y="327"/>
                </a:cubicBezTo>
                <a:cubicBezTo>
                  <a:pt x="107" y="405"/>
                  <a:pt x="97" y="308"/>
                  <a:pt x="95" y="296"/>
                </a:cubicBezTo>
                <a:cubicBezTo>
                  <a:pt x="86" y="353"/>
                  <a:pt x="74" y="408"/>
                  <a:pt x="87" y="466"/>
                </a:cubicBezTo>
                <a:cubicBezTo>
                  <a:pt x="113" y="376"/>
                  <a:pt x="104" y="415"/>
                  <a:pt x="118" y="350"/>
                </a:cubicBezTo>
                <a:cubicBezTo>
                  <a:pt x="137" y="406"/>
                  <a:pt x="147" y="406"/>
                  <a:pt x="110" y="381"/>
                </a:cubicBezTo>
                <a:cubicBezTo>
                  <a:pt x="115" y="370"/>
                  <a:pt x="121" y="360"/>
                  <a:pt x="126" y="350"/>
                </a:cubicBezTo>
                <a:cubicBezTo>
                  <a:pt x="129" y="342"/>
                  <a:pt x="125" y="327"/>
                  <a:pt x="134" y="327"/>
                </a:cubicBezTo>
                <a:cubicBezTo>
                  <a:pt x="142" y="327"/>
                  <a:pt x="142" y="350"/>
                  <a:pt x="142" y="350"/>
                </a:cubicBezTo>
                <a:cubicBezTo>
                  <a:pt x="120" y="432"/>
                  <a:pt x="131" y="377"/>
                  <a:pt x="142" y="544"/>
                </a:cubicBezTo>
                <a:cubicBezTo>
                  <a:pt x="143" y="570"/>
                  <a:pt x="162" y="599"/>
                  <a:pt x="149" y="622"/>
                </a:cubicBezTo>
                <a:cubicBezTo>
                  <a:pt x="140" y="636"/>
                  <a:pt x="128" y="596"/>
                  <a:pt x="118" y="583"/>
                </a:cubicBezTo>
                <a:cubicBezTo>
                  <a:pt x="116" y="577"/>
                  <a:pt x="103" y="536"/>
                  <a:pt x="95" y="536"/>
                </a:cubicBezTo>
                <a:cubicBezTo>
                  <a:pt x="86" y="536"/>
                  <a:pt x="110" y="557"/>
                  <a:pt x="103" y="560"/>
                </a:cubicBezTo>
                <a:cubicBezTo>
                  <a:pt x="92" y="563"/>
                  <a:pt x="82" y="549"/>
                  <a:pt x="72" y="544"/>
                </a:cubicBezTo>
                <a:cubicBezTo>
                  <a:pt x="91" y="606"/>
                  <a:pt x="65" y="526"/>
                  <a:pt x="72" y="521"/>
                </a:cubicBezTo>
                <a:cubicBezTo>
                  <a:pt x="81" y="512"/>
                  <a:pt x="86" y="542"/>
                  <a:pt x="95" y="552"/>
                </a:cubicBezTo>
                <a:cubicBezTo>
                  <a:pt x="102" y="560"/>
                  <a:pt x="110" y="567"/>
                  <a:pt x="118" y="575"/>
                </a:cubicBezTo>
                <a:cubicBezTo>
                  <a:pt x="139" y="491"/>
                  <a:pt x="118" y="588"/>
                  <a:pt x="118" y="404"/>
                </a:cubicBezTo>
                <a:cubicBezTo>
                  <a:pt x="118" y="388"/>
                  <a:pt x="122" y="435"/>
                  <a:pt x="126" y="451"/>
                </a:cubicBezTo>
                <a:cubicBezTo>
                  <a:pt x="127" y="458"/>
                  <a:pt x="141" y="477"/>
                  <a:pt x="134" y="474"/>
                </a:cubicBezTo>
                <a:cubicBezTo>
                  <a:pt x="122" y="468"/>
                  <a:pt x="118" y="453"/>
                  <a:pt x="110" y="443"/>
                </a:cubicBezTo>
                <a:cubicBezTo>
                  <a:pt x="94" y="391"/>
                  <a:pt x="107" y="440"/>
                  <a:pt x="126" y="459"/>
                </a:cubicBezTo>
                <a:cubicBezTo>
                  <a:pt x="131" y="464"/>
                  <a:pt x="120" y="443"/>
                  <a:pt x="118" y="435"/>
                </a:cubicBezTo>
                <a:cubicBezTo>
                  <a:pt x="115" y="424"/>
                  <a:pt x="110" y="393"/>
                  <a:pt x="110" y="404"/>
                </a:cubicBezTo>
                <a:cubicBezTo>
                  <a:pt x="110" y="419"/>
                  <a:pt x="115" y="435"/>
                  <a:pt x="118" y="451"/>
                </a:cubicBezTo>
                <a:cubicBezTo>
                  <a:pt x="130" y="368"/>
                  <a:pt x="119" y="389"/>
                  <a:pt x="134" y="428"/>
                </a:cubicBezTo>
                <a:cubicBezTo>
                  <a:pt x="137" y="438"/>
                  <a:pt x="144" y="448"/>
                  <a:pt x="149" y="459"/>
                </a:cubicBezTo>
                <a:cubicBezTo>
                  <a:pt x="152" y="466"/>
                  <a:pt x="154" y="474"/>
                  <a:pt x="157" y="482"/>
                </a:cubicBezTo>
                <a:cubicBezTo>
                  <a:pt x="148" y="431"/>
                  <a:pt x="138" y="377"/>
                  <a:pt x="110" y="334"/>
                </a:cubicBezTo>
                <a:cubicBezTo>
                  <a:pt x="115" y="361"/>
                  <a:pt x="113" y="496"/>
                  <a:pt x="134" y="397"/>
                </a:cubicBezTo>
                <a:cubicBezTo>
                  <a:pt x="145" y="419"/>
                  <a:pt x="150" y="428"/>
                  <a:pt x="157" y="451"/>
                </a:cubicBezTo>
                <a:cubicBezTo>
                  <a:pt x="162" y="471"/>
                  <a:pt x="185" y="530"/>
                  <a:pt x="173" y="513"/>
                </a:cubicBezTo>
                <a:cubicBezTo>
                  <a:pt x="167" y="505"/>
                  <a:pt x="162" y="497"/>
                  <a:pt x="157" y="490"/>
                </a:cubicBezTo>
                <a:cubicBezTo>
                  <a:pt x="154" y="482"/>
                  <a:pt x="151" y="474"/>
                  <a:pt x="149" y="466"/>
                </a:cubicBezTo>
                <a:cubicBezTo>
                  <a:pt x="146" y="455"/>
                  <a:pt x="142" y="424"/>
                  <a:pt x="142" y="435"/>
                </a:cubicBezTo>
                <a:cubicBezTo>
                  <a:pt x="142" y="509"/>
                  <a:pt x="155" y="586"/>
                  <a:pt x="188" y="653"/>
                </a:cubicBezTo>
                <a:cubicBezTo>
                  <a:pt x="185" y="640"/>
                  <a:pt x="170" y="623"/>
                  <a:pt x="180" y="614"/>
                </a:cubicBezTo>
                <a:cubicBezTo>
                  <a:pt x="188" y="605"/>
                  <a:pt x="196" y="656"/>
                  <a:pt x="196" y="645"/>
                </a:cubicBezTo>
                <a:cubicBezTo>
                  <a:pt x="196" y="630"/>
                  <a:pt x="185" y="619"/>
                  <a:pt x="180" y="606"/>
                </a:cubicBezTo>
                <a:cubicBezTo>
                  <a:pt x="177" y="593"/>
                  <a:pt x="175" y="579"/>
                  <a:pt x="173" y="567"/>
                </a:cubicBezTo>
                <a:cubicBezTo>
                  <a:pt x="170" y="556"/>
                  <a:pt x="162" y="525"/>
                  <a:pt x="165" y="536"/>
                </a:cubicBezTo>
                <a:cubicBezTo>
                  <a:pt x="167" y="546"/>
                  <a:pt x="170" y="556"/>
                  <a:pt x="173" y="567"/>
                </a:cubicBezTo>
                <a:cubicBezTo>
                  <a:pt x="180" y="562"/>
                  <a:pt x="191" y="560"/>
                  <a:pt x="196" y="552"/>
                </a:cubicBezTo>
                <a:cubicBezTo>
                  <a:pt x="203" y="537"/>
                  <a:pt x="200" y="520"/>
                  <a:pt x="204" y="505"/>
                </a:cubicBezTo>
                <a:cubicBezTo>
                  <a:pt x="205" y="497"/>
                  <a:pt x="216" y="476"/>
                  <a:pt x="211" y="482"/>
                </a:cubicBezTo>
                <a:cubicBezTo>
                  <a:pt x="202" y="490"/>
                  <a:pt x="201" y="502"/>
                  <a:pt x="196" y="513"/>
                </a:cubicBezTo>
                <a:cubicBezTo>
                  <a:pt x="174" y="617"/>
                  <a:pt x="211" y="497"/>
                  <a:pt x="149" y="560"/>
                </a:cubicBezTo>
                <a:cubicBezTo>
                  <a:pt x="136" y="572"/>
                  <a:pt x="190" y="606"/>
                  <a:pt x="173" y="606"/>
                </a:cubicBezTo>
                <a:cubicBezTo>
                  <a:pt x="163" y="606"/>
                  <a:pt x="128" y="554"/>
                  <a:pt x="126" y="552"/>
                </a:cubicBezTo>
                <a:cubicBezTo>
                  <a:pt x="123" y="544"/>
                  <a:pt x="108" y="499"/>
                  <a:pt x="103" y="498"/>
                </a:cubicBezTo>
                <a:cubicBezTo>
                  <a:pt x="93" y="495"/>
                  <a:pt x="92" y="513"/>
                  <a:pt x="87" y="521"/>
                </a:cubicBezTo>
                <a:cubicBezTo>
                  <a:pt x="67" y="596"/>
                  <a:pt x="73" y="509"/>
                  <a:pt x="79" y="490"/>
                </a:cubicBezTo>
                <a:cubicBezTo>
                  <a:pt x="115" y="560"/>
                  <a:pt x="134" y="643"/>
                  <a:pt x="134" y="723"/>
                </a:cubicBezTo>
                <a:cubicBezTo>
                  <a:pt x="134" y="738"/>
                  <a:pt x="126" y="691"/>
                  <a:pt x="126" y="676"/>
                </a:cubicBezTo>
                <a:cubicBezTo>
                  <a:pt x="126" y="665"/>
                  <a:pt x="134" y="717"/>
                  <a:pt x="134" y="707"/>
                </a:cubicBezTo>
                <a:cubicBezTo>
                  <a:pt x="134" y="693"/>
                  <a:pt x="130" y="680"/>
                  <a:pt x="126" y="668"/>
                </a:cubicBezTo>
                <a:cubicBezTo>
                  <a:pt x="122" y="657"/>
                  <a:pt x="116" y="646"/>
                  <a:pt x="110" y="637"/>
                </a:cubicBezTo>
                <a:cubicBezTo>
                  <a:pt x="103" y="628"/>
                  <a:pt x="82" y="604"/>
                  <a:pt x="87" y="614"/>
                </a:cubicBezTo>
                <a:cubicBezTo>
                  <a:pt x="109" y="657"/>
                  <a:pt x="150" y="714"/>
                  <a:pt x="180" y="754"/>
                </a:cubicBezTo>
                <a:cubicBezTo>
                  <a:pt x="175" y="733"/>
                  <a:pt x="161" y="713"/>
                  <a:pt x="165" y="692"/>
                </a:cubicBezTo>
                <a:cubicBezTo>
                  <a:pt x="167" y="671"/>
                  <a:pt x="215" y="723"/>
                  <a:pt x="196" y="723"/>
                </a:cubicBezTo>
                <a:cubicBezTo>
                  <a:pt x="172" y="723"/>
                  <a:pt x="156" y="698"/>
                  <a:pt x="134" y="692"/>
                </a:cubicBezTo>
                <a:cubicBezTo>
                  <a:pt x="147" y="702"/>
                  <a:pt x="158" y="714"/>
                  <a:pt x="173" y="723"/>
                </a:cubicBezTo>
                <a:cubicBezTo>
                  <a:pt x="179" y="727"/>
                  <a:pt x="190" y="736"/>
                  <a:pt x="196" y="731"/>
                </a:cubicBezTo>
                <a:cubicBezTo>
                  <a:pt x="204" y="722"/>
                  <a:pt x="216" y="659"/>
                  <a:pt x="219" y="645"/>
                </a:cubicBezTo>
                <a:cubicBezTo>
                  <a:pt x="206" y="642"/>
                  <a:pt x="183" y="624"/>
                  <a:pt x="180" y="637"/>
                </a:cubicBezTo>
                <a:cubicBezTo>
                  <a:pt x="174" y="658"/>
                  <a:pt x="196" y="678"/>
                  <a:pt x="204" y="699"/>
                </a:cubicBezTo>
                <a:cubicBezTo>
                  <a:pt x="206" y="706"/>
                  <a:pt x="219" y="723"/>
                  <a:pt x="211" y="723"/>
                </a:cubicBezTo>
                <a:cubicBezTo>
                  <a:pt x="201" y="723"/>
                  <a:pt x="186" y="699"/>
                  <a:pt x="196" y="699"/>
                </a:cubicBezTo>
                <a:cubicBezTo>
                  <a:pt x="207" y="699"/>
                  <a:pt x="211" y="714"/>
                  <a:pt x="219" y="723"/>
                </a:cubicBezTo>
                <a:cubicBezTo>
                  <a:pt x="224" y="730"/>
                  <a:pt x="244" y="746"/>
                  <a:pt x="235" y="746"/>
                </a:cubicBezTo>
                <a:cubicBezTo>
                  <a:pt x="222" y="746"/>
                  <a:pt x="214" y="730"/>
                  <a:pt x="204" y="723"/>
                </a:cubicBezTo>
                <a:cubicBezTo>
                  <a:pt x="209" y="730"/>
                  <a:pt x="213" y="739"/>
                  <a:pt x="219" y="746"/>
                </a:cubicBezTo>
                <a:cubicBezTo>
                  <a:pt x="226" y="754"/>
                  <a:pt x="236" y="759"/>
                  <a:pt x="243" y="769"/>
                </a:cubicBezTo>
                <a:cubicBezTo>
                  <a:pt x="247" y="775"/>
                  <a:pt x="246" y="785"/>
                  <a:pt x="250" y="793"/>
                </a:cubicBezTo>
                <a:cubicBezTo>
                  <a:pt x="254" y="801"/>
                  <a:pt x="260" y="808"/>
                  <a:pt x="266" y="816"/>
                </a:cubicBezTo>
                <a:cubicBezTo>
                  <a:pt x="268" y="826"/>
                  <a:pt x="282" y="841"/>
                  <a:pt x="274" y="847"/>
                </a:cubicBezTo>
                <a:cubicBezTo>
                  <a:pt x="268" y="850"/>
                  <a:pt x="203" y="805"/>
                  <a:pt x="196" y="800"/>
                </a:cubicBezTo>
                <a:cubicBezTo>
                  <a:pt x="185" y="802"/>
                  <a:pt x="172" y="815"/>
                  <a:pt x="165" y="808"/>
                </a:cubicBezTo>
                <a:cubicBezTo>
                  <a:pt x="157" y="800"/>
                  <a:pt x="162" y="780"/>
                  <a:pt x="173" y="777"/>
                </a:cubicBezTo>
                <a:cubicBezTo>
                  <a:pt x="183" y="773"/>
                  <a:pt x="224" y="801"/>
                  <a:pt x="235" y="808"/>
                </a:cubicBezTo>
                <a:cubicBezTo>
                  <a:pt x="212" y="742"/>
                  <a:pt x="236" y="821"/>
                  <a:pt x="250" y="808"/>
                </a:cubicBezTo>
                <a:cubicBezTo>
                  <a:pt x="258" y="799"/>
                  <a:pt x="226" y="768"/>
                  <a:pt x="235" y="777"/>
                </a:cubicBezTo>
                <a:cubicBezTo>
                  <a:pt x="245" y="787"/>
                  <a:pt x="256" y="796"/>
                  <a:pt x="266" y="808"/>
                </a:cubicBezTo>
                <a:cubicBezTo>
                  <a:pt x="271" y="814"/>
                  <a:pt x="286" y="838"/>
                  <a:pt x="281" y="831"/>
                </a:cubicBezTo>
                <a:cubicBezTo>
                  <a:pt x="222" y="756"/>
                  <a:pt x="259" y="784"/>
                  <a:pt x="211" y="754"/>
                </a:cubicBezTo>
                <a:cubicBezTo>
                  <a:pt x="224" y="772"/>
                  <a:pt x="235" y="800"/>
                  <a:pt x="235" y="746"/>
                </a:cubicBezTo>
                <a:cubicBezTo>
                  <a:pt x="235" y="737"/>
                  <a:pt x="219" y="726"/>
                  <a:pt x="227" y="723"/>
                </a:cubicBezTo>
                <a:cubicBezTo>
                  <a:pt x="235" y="718"/>
                  <a:pt x="242" y="732"/>
                  <a:pt x="250" y="738"/>
                </a:cubicBezTo>
                <a:cubicBezTo>
                  <a:pt x="258" y="745"/>
                  <a:pt x="274" y="750"/>
                  <a:pt x="274" y="762"/>
                </a:cubicBezTo>
                <a:cubicBezTo>
                  <a:pt x="274" y="770"/>
                  <a:pt x="258" y="756"/>
                  <a:pt x="250" y="754"/>
                </a:cubicBezTo>
                <a:cubicBezTo>
                  <a:pt x="255" y="761"/>
                  <a:pt x="256" y="777"/>
                  <a:pt x="266" y="777"/>
                </a:cubicBezTo>
                <a:cubicBezTo>
                  <a:pt x="274" y="777"/>
                  <a:pt x="252" y="748"/>
                  <a:pt x="258" y="754"/>
                </a:cubicBezTo>
                <a:cubicBezTo>
                  <a:pt x="273" y="769"/>
                  <a:pt x="306" y="827"/>
                  <a:pt x="297" y="808"/>
                </a:cubicBezTo>
                <a:cubicBezTo>
                  <a:pt x="260" y="735"/>
                  <a:pt x="286" y="780"/>
                  <a:pt x="227" y="699"/>
                </a:cubicBezTo>
                <a:cubicBezTo>
                  <a:pt x="221" y="691"/>
                  <a:pt x="211" y="676"/>
                  <a:pt x="211" y="676"/>
                </a:cubicBezTo>
                <a:cubicBezTo>
                  <a:pt x="208" y="665"/>
                  <a:pt x="204" y="634"/>
                  <a:pt x="204" y="645"/>
                </a:cubicBezTo>
                <a:cubicBezTo>
                  <a:pt x="204" y="658"/>
                  <a:pt x="211" y="697"/>
                  <a:pt x="211" y="684"/>
                </a:cubicBezTo>
                <a:cubicBezTo>
                  <a:pt x="211" y="663"/>
                  <a:pt x="211" y="604"/>
                  <a:pt x="196" y="575"/>
                </a:cubicBezTo>
                <a:cubicBezTo>
                  <a:pt x="187" y="558"/>
                  <a:pt x="157" y="536"/>
                  <a:pt x="157" y="536"/>
                </a:cubicBezTo>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1" name="Line 25"/>
          <p:cNvSpPr>
            <a:spLocks noChangeShapeType="1"/>
          </p:cNvSpPr>
          <p:nvPr/>
        </p:nvSpPr>
        <p:spPr bwMode="auto">
          <a:xfrm rot="125383" flipH="1">
            <a:off x="228600" y="5486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2" name="Line 26"/>
          <p:cNvSpPr>
            <a:spLocks noChangeShapeType="1"/>
          </p:cNvSpPr>
          <p:nvPr/>
        </p:nvSpPr>
        <p:spPr bwMode="auto">
          <a:xfrm rot="20582582" flipH="1">
            <a:off x="152400" y="5029200"/>
            <a:ext cx="7620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3" name="Line 27"/>
          <p:cNvSpPr>
            <a:spLocks noChangeShapeType="1"/>
          </p:cNvSpPr>
          <p:nvPr/>
        </p:nvSpPr>
        <p:spPr bwMode="auto">
          <a:xfrm>
            <a:off x="762000" y="60960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4" name="Line 28"/>
          <p:cNvSpPr>
            <a:spLocks noChangeShapeType="1"/>
          </p:cNvSpPr>
          <p:nvPr/>
        </p:nvSpPr>
        <p:spPr bwMode="auto">
          <a:xfrm>
            <a:off x="2286000" y="64008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5" name="Line 29"/>
          <p:cNvSpPr>
            <a:spLocks noChangeShapeType="1"/>
          </p:cNvSpPr>
          <p:nvPr/>
        </p:nvSpPr>
        <p:spPr bwMode="auto">
          <a:xfrm>
            <a:off x="2895600" y="64770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6" name="Bogen 30"/>
          <p:cNvSpPr>
            <a:spLocks/>
          </p:cNvSpPr>
          <p:nvPr/>
        </p:nvSpPr>
        <p:spPr bwMode="auto">
          <a:xfrm rot="21464516" flipV="1">
            <a:off x="3048000" y="5943600"/>
            <a:ext cx="1524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7" name="Freeform 31"/>
          <p:cNvSpPr>
            <a:spLocks/>
          </p:cNvSpPr>
          <p:nvPr/>
        </p:nvSpPr>
        <p:spPr bwMode="auto">
          <a:xfrm>
            <a:off x="2978150" y="5757863"/>
            <a:ext cx="227013" cy="738187"/>
          </a:xfrm>
          <a:custGeom>
            <a:avLst/>
            <a:gdLst>
              <a:gd name="T0" fmla="*/ 143 w 143"/>
              <a:gd name="T1" fmla="*/ 147 h 465"/>
              <a:gd name="T2" fmla="*/ 128 w 143"/>
              <a:gd name="T3" fmla="*/ 85 h 465"/>
              <a:gd name="T4" fmla="*/ 81 w 143"/>
              <a:gd name="T5" fmla="*/ 54 h 465"/>
              <a:gd name="T6" fmla="*/ 73 w 143"/>
              <a:gd name="T7" fmla="*/ 31 h 465"/>
              <a:gd name="T8" fmla="*/ 66 w 143"/>
              <a:gd name="T9" fmla="*/ 8 h 465"/>
              <a:gd name="T10" fmla="*/ 81 w 143"/>
              <a:gd name="T11" fmla="*/ 31 h 465"/>
              <a:gd name="T12" fmla="*/ 89 w 143"/>
              <a:gd name="T13" fmla="*/ 54 h 465"/>
              <a:gd name="T14" fmla="*/ 81 w 143"/>
              <a:gd name="T15" fmla="*/ 31 h 465"/>
              <a:gd name="T16" fmla="*/ 35 w 143"/>
              <a:gd name="T17" fmla="*/ 0 h 465"/>
              <a:gd name="T18" fmla="*/ 58 w 143"/>
              <a:gd name="T19" fmla="*/ 46 h 465"/>
              <a:gd name="T20" fmla="*/ 50 w 143"/>
              <a:gd name="T21" fmla="*/ 23 h 465"/>
              <a:gd name="T22" fmla="*/ 73 w 143"/>
              <a:gd name="T23" fmla="*/ 39 h 465"/>
              <a:gd name="T24" fmla="*/ 42 w 143"/>
              <a:gd name="T25" fmla="*/ 54 h 465"/>
              <a:gd name="T26" fmla="*/ 73 w 143"/>
              <a:gd name="T27" fmla="*/ 85 h 465"/>
              <a:gd name="T28" fmla="*/ 81 w 143"/>
              <a:gd name="T29" fmla="*/ 109 h 465"/>
              <a:gd name="T30" fmla="*/ 66 w 143"/>
              <a:gd name="T31" fmla="*/ 85 h 465"/>
              <a:gd name="T32" fmla="*/ 73 w 143"/>
              <a:gd name="T33" fmla="*/ 54 h 465"/>
              <a:gd name="T34" fmla="*/ 97 w 143"/>
              <a:gd name="T35" fmla="*/ 70 h 465"/>
              <a:gd name="T36" fmla="*/ 105 w 143"/>
              <a:gd name="T37" fmla="*/ 101 h 465"/>
              <a:gd name="T38" fmla="*/ 105 w 143"/>
              <a:gd name="T39" fmla="*/ 132 h 465"/>
              <a:gd name="T40" fmla="*/ 97 w 143"/>
              <a:gd name="T41" fmla="*/ 155 h 465"/>
              <a:gd name="T42" fmla="*/ 105 w 143"/>
              <a:gd name="T43" fmla="*/ 178 h 465"/>
              <a:gd name="T44" fmla="*/ 112 w 143"/>
              <a:gd name="T45" fmla="*/ 171 h 465"/>
              <a:gd name="T46" fmla="*/ 105 w 143"/>
              <a:gd name="T47" fmla="*/ 210 h 465"/>
              <a:gd name="T48" fmla="*/ 120 w 143"/>
              <a:gd name="T49" fmla="*/ 256 h 465"/>
              <a:gd name="T50" fmla="*/ 112 w 143"/>
              <a:gd name="T51" fmla="*/ 225 h 465"/>
              <a:gd name="T52" fmla="*/ 73 w 143"/>
              <a:gd name="T53" fmla="*/ 365 h 465"/>
              <a:gd name="T54" fmla="*/ 19 w 143"/>
              <a:gd name="T55" fmla="*/ 411 h 465"/>
              <a:gd name="T56" fmla="*/ 58 w 143"/>
              <a:gd name="T57" fmla="*/ 411 h 465"/>
              <a:gd name="T58" fmla="*/ 89 w 143"/>
              <a:gd name="T59" fmla="*/ 365 h 465"/>
              <a:gd name="T60" fmla="*/ 105 w 143"/>
              <a:gd name="T61" fmla="*/ 318 h 465"/>
              <a:gd name="T62" fmla="*/ 97 w 143"/>
              <a:gd name="T63" fmla="*/ 171 h 465"/>
              <a:gd name="T64" fmla="*/ 143 w 143"/>
              <a:gd name="T65" fmla="*/ 147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465">
                <a:moveTo>
                  <a:pt x="143" y="147"/>
                </a:moveTo>
                <a:cubicBezTo>
                  <a:pt x="142" y="145"/>
                  <a:pt x="134" y="91"/>
                  <a:pt x="128" y="85"/>
                </a:cubicBezTo>
                <a:cubicBezTo>
                  <a:pt x="114" y="71"/>
                  <a:pt x="81" y="54"/>
                  <a:pt x="81" y="54"/>
                </a:cubicBezTo>
                <a:cubicBezTo>
                  <a:pt x="78" y="46"/>
                  <a:pt x="75" y="38"/>
                  <a:pt x="73" y="31"/>
                </a:cubicBezTo>
                <a:cubicBezTo>
                  <a:pt x="70" y="23"/>
                  <a:pt x="57" y="8"/>
                  <a:pt x="66" y="8"/>
                </a:cubicBezTo>
                <a:cubicBezTo>
                  <a:pt x="75" y="8"/>
                  <a:pt x="76" y="22"/>
                  <a:pt x="81" y="31"/>
                </a:cubicBezTo>
                <a:cubicBezTo>
                  <a:pt x="84" y="38"/>
                  <a:pt x="91" y="61"/>
                  <a:pt x="89" y="54"/>
                </a:cubicBezTo>
                <a:cubicBezTo>
                  <a:pt x="86" y="46"/>
                  <a:pt x="86" y="36"/>
                  <a:pt x="81" y="31"/>
                </a:cubicBezTo>
                <a:cubicBezTo>
                  <a:pt x="67" y="17"/>
                  <a:pt x="35" y="0"/>
                  <a:pt x="35" y="0"/>
                </a:cubicBezTo>
                <a:cubicBezTo>
                  <a:pt x="36" y="6"/>
                  <a:pt x="46" y="46"/>
                  <a:pt x="58" y="46"/>
                </a:cubicBezTo>
                <a:cubicBezTo>
                  <a:pt x="66" y="46"/>
                  <a:pt x="42" y="26"/>
                  <a:pt x="50" y="23"/>
                </a:cubicBezTo>
                <a:cubicBezTo>
                  <a:pt x="58" y="19"/>
                  <a:pt x="65" y="33"/>
                  <a:pt x="73" y="39"/>
                </a:cubicBezTo>
                <a:cubicBezTo>
                  <a:pt x="62" y="44"/>
                  <a:pt x="47" y="44"/>
                  <a:pt x="42" y="54"/>
                </a:cubicBezTo>
                <a:cubicBezTo>
                  <a:pt x="27" y="78"/>
                  <a:pt x="65" y="82"/>
                  <a:pt x="73" y="85"/>
                </a:cubicBezTo>
                <a:cubicBezTo>
                  <a:pt x="75" y="93"/>
                  <a:pt x="89" y="109"/>
                  <a:pt x="81" y="109"/>
                </a:cubicBezTo>
                <a:cubicBezTo>
                  <a:pt x="71" y="109"/>
                  <a:pt x="67" y="94"/>
                  <a:pt x="66" y="85"/>
                </a:cubicBezTo>
                <a:cubicBezTo>
                  <a:pt x="64" y="74"/>
                  <a:pt x="70" y="64"/>
                  <a:pt x="73" y="54"/>
                </a:cubicBezTo>
                <a:cubicBezTo>
                  <a:pt x="81" y="59"/>
                  <a:pt x="91" y="62"/>
                  <a:pt x="97" y="70"/>
                </a:cubicBezTo>
                <a:cubicBezTo>
                  <a:pt x="103" y="78"/>
                  <a:pt x="105" y="101"/>
                  <a:pt x="105" y="101"/>
                </a:cubicBezTo>
                <a:cubicBezTo>
                  <a:pt x="56" y="117"/>
                  <a:pt x="92" y="97"/>
                  <a:pt x="105" y="132"/>
                </a:cubicBezTo>
                <a:cubicBezTo>
                  <a:pt x="107" y="139"/>
                  <a:pt x="99" y="147"/>
                  <a:pt x="97" y="155"/>
                </a:cubicBezTo>
                <a:cubicBezTo>
                  <a:pt x="99" y="162"/>
                  <a:pt x="105" y="169"/>
                  <a:pt x="105" y="178"/>
                </a:cubicBezTo>
                <a:cubicBezTo>
                  <a:pt x="105" y="188"/>
                  <a:pt x="77" y="242"/>
                  <a:pt x="112" y="171"/>
                </a:cubicBezTo>
                <a:lnTo>
                  <a:pt x="105" y="210"/>
                </a:lnTo>
                <a:cubicBezTo>
                  <a:pt x="105" y="210"/>
                  <a:pt x="120" y="256"/>
                  <a:pt x="120" y="256"/>
                </a:cubicBezTo>
                <a:cubicBezTo>
                  <a:pt x="120" y="245"/>
                  <a:pt x="114" y="235"/>
                  <a:pt x="112" y="225"/>
                </a:cubicBezTo>
                <a:cubicBezTo>
                  <a:pt x="85" y="265"/>
                  <a:pt x="107" y="330"/>
                  <a:pt x="73" y="365"/>
                </a:cubicBezTo>
                <a:cubicBezTo>
                  <a:pt x="35" y="402"/>
                  <a:pt x="54" y="388"/>
                  <a:pt x="19" y="411"/>
                </a:cubicBezTo>
                <a:cubicBezTo>
                  <a:pt x="0" y="465"/>
                  <a:pt x="38" y="424"/>
                  <a:pt x="58" y="411"/>
                </a:cubicBezTo>
                <a:cubicBezTo>
                  <a:pt x="68" y="395"/>
                  <a:pt x="83" y="382"/>
                  <a:pt x="89" y="365"/>
                </a:cubicBezTo>
                <a:cubicBezTo>
                  <a:pt x="94" y="349"/>
                  <a:pt x="105" y="318"/>
                  <a:pt x="105" y="318"/>
                </a:cubicBezTo>
                <a:cubicBezTo>
                  <a:pt x="110" y="265"/>
                  <a:pt x="114" y="221"/>
                  <a:pt x="97" y="171"/>
                </a:cubicBezTo>
                <a:cubicBezTo>
                  <a:pt x="109" y="134"/>
                  <a:pt x="96" y="147"/>
                  <a:pt x="143" y="147"/>
                </a:cubicBez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8" name="Freeform 32"/>
          <p:cNvSpPr>
            <a:spLocks/>
          </p:cNvSpPr>
          <p:nvPr/>
        </p:nvSpPr>
        <p:spPr bwMode="auto">
          <a:xfrm>
            <a:off x="2870200" y="5745163"/>
            <a:ext cx="373063" cy="763587"/>
          </a:xfrm>
          <a:custGeom>
            <a:avLst/>
            <a:gdLst>
              <a:gd name="T0" fmla="*/ 103 w 235"/>
              <a:gd name="T1" fmla="*/ 23 h 481"/>
              <a:gd name="T2" fmla="*/ 103 w 235"/>
              <a:gd name="T3" fmla="*/ 0 h 481"/>
              <a:gd name="T4" fmla="*/ 118 w 235"/>
              <a:gd name="T5" fmla="*/ 31 h 481"/>
              <a:gd name="T6" fmla="*/ 149 w 235"/>
              <a:gd name="T7" fmla="*/ 194 h 481"/>
              <a:gd name="T8" fmla="*/ 180 w 235"/>
              <a:gd name="T9" fmla="*/ 218 h 481"/>
              <a:gd name="T10" fmla="*/ 204 w 235"/>
              <a:gd name="T11" fmla="*/ 218 h 481"/>
              <a:gd name="T12" fmla="*/ 211 w 235"/>
              <a:gd name="T13" fmla="*/ 194 h 481"/>
              <a:gd name="T14" fmla="*/ 188 w 235"/>
              <a:gd name="T15" fmla="*/ 202 h 481"/>
              <a:gd name="T16" fmla="*/ 157 w 235"/>
              <a:gd name="T17" fmla="*/ 218 h 481"/>
              <a:gd name="T18" fmla="*/ 219 w 235"/>
              <a:gd name="T19" fmla="*/ 202 h 481"/>
              <a:gd name="T20" fmla="*/ 188 w 235"/>
              <a:gd name="T21" fmla="*/ 249 h 481"/>
              <a:gd name="T22" fmla="*/ 134 w 235"/>
              <a:gd name="T23" fmla="*/ 365 h 481"/>
              <a:gd name="T24" fmla="*/ 79 w 235"/>
              <a:gd name="T25" fmla="*/ 427 h 481"/>
              <a:gd name="T26" fmla="*/ 118 w 235"/>
              <a:gd name="T27" fmla="*/ 435 h 481"/>
              <a:gd name="T28" fmla="*/ 157 w 235"/>
              <a:gd name="T29" fmla="*/ 373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481">
                <a:moveTo>
                  <a:pt x="103" y="23"/>
                </a:moveTo>
                <a:cubicBezTo>
                  <a:pt x="64" y="11"/>
                  <a:pt x="0" y="14"/>
                  <a:pt x="103" y="0"/>
                </a:cubicBezTo>
                <a:cubicBezTo>
                  <a:pt x="47" y="28"/>
                  <a:pt x="80" y="17"/>
                  <a:pt x="118" y="31"/>
                </a:cubicBezTo>
                <a:cubicBezTo>
                  <a:pt x="122" y="66"/>
                  <a:pt x="126" y="162"/>
                  <a:pt x="149" y="194"/>
                </a:cubicBezTo>
                <a:cubicBezTo>
                  <a:pt x="156" y="204"/>
                  <a:pt x="169" y="210"/>
                  <a:pt x="180" y="218"/>
                </a:cubicBezTo>
                <a:cubicBezTo>
                  <a:pt x="225" y="149"/>
                  <a:pt x="170" y="218"/>
                  <a:pt x="204" y="218"/>
                </a:cubicBezTo>
                <a:cubicBezTo>
                  <a:pt x="212" y="218"/>
                  <a:pt x="216" y="199"/>
                  <a:pt x="211" y="194"/>
                </a:cubicBezTo>
                <a:cubicBezTo>
                  <a:pt x="205" y="188"/>
                  <a:pt x="195" y="198"/>
                  <a:pt x="188" y="202"/>
                </a:cubicBezTo>
                <a:cubicBezTo>
                  <a:pt x="177" y="206"/>
                  <a:pt x="167" y="212"/>
                  <a:pt x="157" y="218"/>
                </a:cubicBezTo>
                <a:cubicBezTo>
                  <a:pt x="115" y="278"/>
                  <a:pt x="195" y="210"/>
                  <a:pt x="219" y="202"/>
                </a:cubicBezTo>
                <a:cubicBezTo>
                  <a:pt x="193" y="275"/>
                  <a:pt x="235" y="164"/>
                  <a:pt x="188" y="249"/>
                </a:cubicBezTo>
                <a:cubicBezTo>
                  <a:pt x="161" y="295"/>
                  <a:pt x="183" y="315"/>
                  <a:pt x="134" y="365"/>
                </a:cubicBezTo>
                <a:cubicBezTo>
                  <a:pt x="123" y="396"/>
                  <a:pt x="106" y="409"/>
                  <a:pt x="79" y="427"/>
                </a:cubicBezTo>
                <a:cubicBezTo>
                  <a:pt x="45" y="481"/>
                  <a:pt x="91" y="444"/>
                  <a:pt x="118" y="435"/>
                </a:cubicBezTo>
                <a:cubicBezTo>
                  <a:pt x="158" y="378"/>
                  <a:pt x="157" y="403"/>
                  <a:pt x="157" y="37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49" name="Freeform 33"/>
          <p:cNvSpPr>
            <a:spLocks/>
          </p:cNvSpPr>
          <p:nvPr/>
        </p:nvSpPr>
        <p:spPr bwMode="auto">
          <a:xfrm>
            <a:off x="2428875" y="6251575"/>
            <a:ext cx="85725" cy="158750"/>
          </a:xfrm>
          <a:custGeom>
            <a:avLst/>
            <a:gdLst>
              <a:gd name="T0" fmla="*/ 0 w 54"/>
              <a:gd name="T1" fmla="*/ 100 h 100"/>
              <a:gd name="T2" fmla="*/ 8 w 54"/>
              <a:gd name="T3" fmla="*/ 77 h 100"/>
              <a:gd name="T4" fmla="*/ 31 w 54"/>
              <a:gd name="T5" fmla="*/ 69 h 100"/>
              <a:gd name="T6" fmla="*/ 47 w 54"/>
              <a:gd name="T7" fmla="*/ 23 h 100"/>
              <a:gd name="T8" fmla="*/ 54 w 54"/>
              <a:gd name="T9" fmla="*/ 0 h 100"/>
            </a:gdLst>
            <a:ahLst/>
            <a:cxnLst>
              <a:cxn ang="0">
                <a:pos x="T0" y="T1"/>
              </a:cxn>
              <a:cxn ang="0">
                <a:pos x="T2" y="T3"/>
              </a:cxn>
              <a:cxn ang="0">
                <a:pos x="T4" y="T5"/>
              </a:cxn>
              <a:cxn ang="0">
                <a:pos x="T6" y="T7"/>
              </a:cxn>
              <a:cxn ang="0">
                <a:pos x="T8" y="T9"/>
              </a:cxn>
            </a:cxnLst>
            <a:rect l="0" t="0" r="r" b="b"/>
            <a:pathLst>
              <a:path w="54" h="100">
                <a:moveTo>
                  <a:pt x="0" y="100"/>
                </a:moveTo>
                <a:cubicBezTo>
                  <a:pt x="2" y="92"/>
                  <a:pt x="2" y="82"/>
                  <a:pt x="8" y="77"/>
                </a:cubicBezTo>
                <a:cubicBezTo>
                  <a:pt x="13" y="71"/>
                  <a:pt x="26" y="75"/>
                  <a:pt x="31" y="69"/>
                </a:cubicBezTo>
                <a:cubicBezTo>
                  <a:pt x="40" y="55"/>
                  <a:pt x="42" y="38"/>
                  <a:pt x="47" y="23"/>
                </a:cubicBezTo>
                <a:cubicBezTo>
                  <a:pt x="49" y="15"/>
                  <a:pt x="54" y="0"/>
                  <a:pt x="54"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0" name="Freeform 34"/>
          <p:cNvSpPr>
            <a:spLocks/>
          </p:cNvSpPr>
          <p:nvPr/>
        </p:nvSpPr>
        <p:spPr bwMode="auto">
          <a:xfrm>
            <a:off x="2333625" y="6240463"/>
            <a:ext cx="179388" cy="193675"/>
          </a:xfrm>
          <a:custGeom>
            <a:avLst/>
            <a:gdLst>
              <a:gd name="T0" fmla="*/ 52 w 113"/>
              <a:gd name="T1" fmla="*/ 84 h 122"/>
              <a:gd name="T2" fmla="*/ 29 w 113"/>
              <a:gd name="T3" fmla="*/ 76 h 122"/>
              <a:gd name="T4" fmla="*/ 83 w 113"/>
              <a:gd name="T5" fmla="*/ 45 h 122"/>
              <a:gd name="T6" fmla="*/ 107 w 113"/>
              <a:gd name="T7" fmla="*/ 30 h 122"/>
              <a:gd name="T8" fmla="*/ 76 w 113"/>
              <a:gd name="T9" fmla="*/ 38 h 122"/>
              <a:gd name="T10" fmla="*/ 29 w 113"/>
              <a:gd name="T11" fmla="*/ 100 h 122"/>
              <a:gd name="T12" fmla="*/ 6 w 113"/>
              <a:gd name="T13" fmla="*/ 115 h 122"/>
              <a:gd name="T14" fmla="*/ 76 w 113"/>
              <a:gd name="T15" fmla="*/ 61 h 122"/>
              <a:gd name="T16" fmla="*/ 52 w 113"/>
              <a:gd name="T17" fmla="*/ 8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122">
                <a:moveTo>
                  <a:pt x="52" y="84"/>
                </a:moveTo>
                <a:cubicBezTo>
                  <a:pt x="44" y="81"/>
                  <a:pt x="26" y="83"/>
                  <a:pt x="29" y="76"/>
                </a:cubicBezTo>
                <a:cubicBezTo>
                  <a:pt x="34" y="56"/>
                  <a:pt x="68" y="52"/>
                  <a:pt x="83" y="45"/>
                </a:cubicBezTo>
                <a:cubicBezTo>
                  <a:pt x="91" y="40"/>
                  <a:pt x="113" y="36"/>
                  <a:pt x="107" y="30"/>
                </a:cubicBezTo>
                <a:cubicBezTo>
                  <a:pt x="99" y="22"/>
                  <a:pt x="86" y="35"/>
                  <a:pt x="76" y="38"/>
                </a:cubicBezTo>
                <a:cubicBezTo>
                  <a:pt x="37" y="62"/>
                  <a:pt x="57" y="71"/>
                  <a:pt x="29" y="100"/>
                </a:cubicBezTo>
                <a:cubicBezTo>
                  <a:pt x="22" y="106"/>
                  <a:pt x="0" y="122"/>
                  <a:pt x="6" y="115"/>
                </a:cubicBezTo>
                <a:cubicBezTo>
                  <a:pt x="40" y="68"/>
                  <a:pt x="38" y="73"/>
                  <a:pt x="76" y="61"/>
                </a:cubicBezTo>
                <a:cubicBezTo>
                  <a:pt x="94" y="0"/>
                  <a:pt x="56" y="71"/>
                  <a:pt x="52" y="84"/>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1" name="Freeform 35"/>
          <p:cNvSpPr>
            <a:spLocks/>
          </p:cNvSpPr>
          <p:nvPr/>
        </p:nvSpPr>
        <p:spPr bwMode="auto">
          <a:xfrm>
            <a:off x="2438400" y="6248400"/>
            <a:ext cx="68263" cy="26988"/>
          </a:xfrm>
          <a:custGeom>
            <a:avLst/>
            <a:gdLst>
              <a:gd name="T0" fmla="*/ 33 w 43"/>
              <a:gd name="T1" fmla="*/ 2 h 17"/>
              <a:gd name="T2" fmla="*/ 10 w 43"/>
              <a:gd name="T3" fmla="*/ 17 h 17"/>
              <a:gd name="T4" fmla="*/ 41 w 43"/>
              <a:gd name="T5" fmla="*/ 2 h 17"/>
              <a:gd name="T6" fmla="*/ 33 w 43"/>
              <a:gd name="T7" fmla="*/ 2 h 17"/>
            </a:gdLst>
            <a:ahLst/>
            <a:cxnLst>
              <a:cxn ang="0">
                <a:pos x="T0" y="T1"/>
              </a:cxn>
              <a:cxn ang="0">
                <a:pos x="T2" y="T3"/>
              </a:cxn>
              <a:cxn ang="0">
                <a:pos x="T4" y="T5"/>
              </a:cxn>
              <a:cxn ang="0">
                <a:pos x="T6" y="T7"/>
              </a:cxn>
            </a:cxnLst>
            <a:rect l="0" t="0" r="r" b="b"/>
            <a:pathLst>
              <a:path w="43" h="17">
                <a:moveTo>
                  <a:pt x="33" y="2"/>
                </a:moveTo>
                <a:cubicBezTo>
                  <a:pt x="25" y="7"/>
                  <a:pt x="0" y="17"/>
                  <a:pt x="10" y="17"/>
                </a:cubicBezTo>
                <a:cubicBezTo>
                  <a:pt x="21" y="17"/>
                  <a:pt x="31" y="8"/>
                  <a:pt x="41" y="2"/>
                </a:cubicBezTo>
                <a:cubicBezTo>
                  <a:pt x="43" y="0"/>
                  <a:pt x="35" y="2"/>
                  <a:pt x="33" y="2"/>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2" name="Bogen 36"/>
          <p:cNvSpPr>
            <a:spLocks/>
          </p:cNvSpPr>
          <p:nvPr/>
        </p:nvSpPr>
        <p:spPr bwMode="auto">
          <a:xfrm rot="20976847" flipV="1">
            <a:off x="838200" y="5867400"/>
            <a:ext cx="1524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3" name="Bogen 37"/>
          <p:cNvSpPr>
            <a:spLocks/>
          </p:cNvSpPr>
          <p:nvPr/>
        </p:nvSpPr>
        <p:spPr bwMode="auto">
          <a:xfrm rot="18906336" flipV="1">
            <a:off x="838200" y="5638800"/>
            <a:ext cx="1524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4" name="Freeform 38"/>
          <p:cNvSpPr>
            <a:spLocks/>
          </p:cNvSpPr>
          <p:nvPr/>
        </p:nvSpPr>
        <p:spPr bwMode="auto">
          <a:xfrm>
            <a:off x="803275" y="5627688"/>
            <a:ext cx="204788" cy="473075"/>
          </a:xfrm>
          <a:custGeom>
            <a:avLst/>
            <a:gdLst>
              <a:gd name="T0" fmla="*/ 61 w 129"/>
              <a:gd name="T1" fmla="*/ 4 h 298"/>
              <a:gd name="T2" fmla="*/ 84 w 129"/>
              <a:gd name="T3" fmla="*/ 113 h 298"/>
              <a:gd name="T4" fmla="*/ 92 w 129"/>
              <a:gd name="T5" fmla="*/ 144 h 298"/>
              <a:gd name="T6" fmla="*/ 53 w 129"/>
              <a:gd name="T7" fmla="*/ 160 h 298"/>
              <a:gd name="T8" fmla="*/ 77 w 129"/>
              <a:gd name="T9" fmla="*/ 183 h 298"/>
              <a:gd name="T10" fmla="*/ 84 w 129"/>
              <a:gd name="T11" fmla="*/ 206 h 298"/>
              <a:gd name="T12" fmla="*/ 115 w 129"/>
              <a:gd name="T13" fmla="*/ 175 h 298"/>
              <a:gd name="T14" fmla="*/ 69 w 129"/>
              <a:gd name="T15" fmla="*/ 206 h 298"/>
              <a:gd name="T16" fmla="*/ 84 w 129"/>
              <a:gd name="T17" fmla="*/ 229 h 298"/>
              <a:gd name="T18" fmla="*/ 45 w 129"/>
              <a:gd name="T19" fmla="*/ 268 h 298"/>
              <a:gd name="T20" fmla="*/ 30 w 129"/>
              <a:gd name="T21" fmla="*/ 292 h 298"/>
              <a:gd name="T22" fmla="*/ 53 w 129"/>
              <a:gd name="T23" fmla="*/ 268 h 298"/>
              <a:gd name="T24" fmla="*/ 108 w 129"/>
              <a:gd name="T25" fmla="*/ 206 h 298"/>
              <a:gd name="T26" fmla="*/ 92 w 129"/>
              <a:gd name="T27" fmla="*/ 136 h 298"/>
              <a:gd name="T28" fmla="*/ 45 w 129"/>
              <a:gd name="T29" fmla="*/ 12 h 298"/>
              <a:gd name="T30" fmla="*/ 69 w 129"/>
              <a:gd name="T31" fmla="*/ 4 h 298"/>
              <a:gd name="T32" fmla="*/ 77 w 129"/>
              <a:gd name="T33" fmla="*/ 27 h 298"/>
              <a:gd name="T34" fmla="*/ 84 w 129"/>
              <a:gd name="T35" fmla="*/ 97 h 298"/>
              <a:gd name="T36" fmla="*/ 61 w 129"/>
              <a:gd name="T37" fmla="*/ 222 h 298"/>
              <a:gd name="T38" fmla="*/ 84 w 129"/>
              <a:gd name="T39" fmla="*/ 229 h 298"/>
              <a:gd name="T40" fmla="*/ 61 w 129"/>
              <a:gd name="T41" fmla="*/ 245 h 298"/>
              <a:gd name="T42" fmla="*/ 22 w 129"/>
              <a:gd name="T43" fmla="*/ 284 h 298"/>
              <a:gd name="T44" fmla="*/ 69 w 129"/>
              <a:gd name="T45" fmla="*/ 1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9" h="298">
                <a:moveTo>
                  <a:pt x="61" y="4"/>
                </a:moveTo>
                <a:cubicBezTo>
                  <a:pt x="68" y="40"/>
                  <a:pt x="77" y="76"/>
                  <a:pt x="84" y="113"/>
                </a:cubicBezTo>
                <a:cubicBezTo>
                  <a:pt x="105" y="51"/>
                  <a:pt x="94" y="135"/>
                  <a:pt x="92" y="144"/>
                </a:cubicBezTo>
                <a:cubicBezTo>
                  <a:pt x="83" y="140"/>
                  <a:pt x="46" y="119"/>
                  <a:pt x="53" y="160"/>
                </a:cubicBezTo>
                <a:cubicBezTo>
                  <a:pt x="54" y="170"/>
                  <a:pt x="69" y="175"/>
                  <a:pt x="77" y="183"/>
                </a:cubicBezTo>
                <a:cubicBezTo>
                  <a:pt x="79" y="190"/>
                  <a:pt x="76" y="207"/>
                  <a:pt x="84" y="206"/>
                </a:cubicBezTo>
                <a:cubicBezTo>
                  <a:pt x="98" y="202"/>
                  <a:pt x="129" y="175"/>
                  <a:pt x="115" y="175"/>
                </a:cubicBezTo>
                <a:cubicBezTo>
                  <a:pt x="96" y="175"/>
                  <a:pt x="69" y="206"/>
                  <a:pt x="69" y="206"/>
                </a:cubicBezTo>
                <a:cubicBezTo>
                  <a:pt x="53" y="250"/>
                  <a:pt x="0" y="272"/>
                  <a:pt x="84" y="229"/>
                </a:cubicBezTo>
                <a:cubicBezTo>
                  <a:pt x="44" y="293"/>
                  <a:pt x="96" y="216"/>
                  <a:pt x="45" y="268"/>
                </a:cubicBezTo>
                <a:cubicBezTo>
                  <a:pt x="38" y="274"/>
                  <a:pt x="23" y="298"/>
                  <a:pt x="30" y="292"/>
                </a:cubicBezTo>
                <a:cubicBezTo>
                  <a:pt x="37" y="284"/>
                  <a:pt x="45" y="276"/>
                  <a:pt x="53" y="268"/>
                </a:cubicBezTo>
                <a:cubicBezTo>
                  <a:pt x="107" y="204"/>
                  <a:pt x="60" y="251"/>
                  <a:pt x="108" y="206"/>
                </a:cubicBezTo>
                <a:cubicBezTo>
                  <a:pt x="118" y="170"/>
                  <a:pt x="103" y="169"/>
                  <a:pt x="92" y="136"/>
                </a:cubicBezTo>
                <a:cubicBezTo>
                  <a:pt x="102" y="82"/>
                  <a:pt x="91" y="40"/>
                  <a:pt x="45" y="12"/>
                </a:cubicBezTo>
                <a:cubicBezTo>
                  <a:pt x="53" y="9"/>
                  <a:pt x="61" y="0"/>
                  <a:pt x="69" y="4"/>
                </a:cubicBezTo>
                <a:cubicBezTo>
                  <a:pt x="76" y="7"/>
                  <a:pt x="75" y="18"/>
                  <a:pt x="77" y="27"/>
                </a:cubicBezTo>
                <a:cubicBezTo>
                  <a:pt x="80" y="50"/>
                  <a:pt x="81" y="73"/>
                  <a:pt x="84" y="97"/>
                </a:cubicBezTo>
                <a:cubicBezTo>
                  <a:pt x="76" y="147"/>
                  <a:pt x="89" y="178"/>
                  <a:pt x="61" y="222"/>
                </a:cubicBezTo>
                <a:cubicBezTo>
                  <a:pt x="68" y="224"/>
                  <a:pt x="84" y="220"/>
                  <a:pt x="84" y="229"/>
                </a:cubicBezTo>
                <a:cubicBezTo>
                  <a:pt x="84" y="238"/>
                  <a:pt x="67" y="238"/>
                  <a:pt x="61" y="245"/>
                </a:cubicBezTo>
                <a:cubicBezTo>
                  <a:pt x="47" y="257"/>
                  <a:pt x="22" y="284"/>
                  <a:pt x="22" y="284"/>
                </a:cubicBezTo>
                <a:cubicBezTo>
                  <a:pt x="47" y="246"/>
                  <a:pt x="69" y="246"/>
                  <a:pt x="69" y="19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5" name="Freeform 39"/>
          <p:cNvSpPr>
            <a:spLocks/>
          </p:cNvSpPr>
          <p:nvPr/>
        </p:nvSpPr>
        <p:spPr bwMode="auto">
          <a:xfrm>
            <a:off x="2359025" y="5588000"/>
            <a:ext cx="1027113" cy="360363"/>
          </a:xfrm>
          <a:custGeom>
            <a:avLst/>
            <a:gdLst>
              <a:gd name="T0" fmla="*/ 83 w 647"/>
              <a:gd name="T1" fmla="*/ 122 h 227"/>
              <a:gd name="T2" fmla="*/ 114 w 647"/>
              <a:gd name="T3" fmla="*/ 161 h 227"/>
              <a:gd name="T4" fmla="*/ 98 w 647"/>
              <a:gd name="T5" fmla="*/ 185 h 227"/>
              <a:gd name="T6" fmla="*/ 161 w 647"/>
              <a:gd name="T7" fmla="*/ 115 h 227"/>
              <a:gd name="T8" fmla="*/ 161 w 647"/>
              <a:gd name="T9" fmla="*/ 107 h 227"/>
              <a:gd name="T10" fmla="*/ 161 w 647"/>
              <a:gd name="T11" fmla="*/ 84 h 227"/>
              <a:gd name="T12" fmla="*/ 176 w 647"/>
              <a:gd name="T13" fmla="*/ 68 h 227"/>
              <a:gd name="T14" fmla="*/ 122 w 647"/>
              <a:gd name="T15" fmla="*/ 68 h 227"/>
              <a:gd name="T16" fmla="*/ 98 w 647"/>
              <a:gd name="T17" fmla="*/ 68 h 227"/>
              <a:gd name="T18" fmla="*/ 153 w 647"/>
              <a:gd name="T19" fmla="*/ 68 h 227"/>
              <a:gd name="T20" fmla="*/ 44 w 647"/>
              <a:gd name="T21" fmla="*/ 52 h 227"/>
              <a:gd name="T22" fmla="*/ 129 w 647"/>
              <a:gd name="T23" fmla="*/ 146 h 227"/>
              <a:gd name="T24" fmla="*/ 145 w 647"/>
              <a:gd name="T25" fmla="*/ 146 h 227"/>
              <a:gd name="T26" fmla="*/ 192 w 647"/>
              <a:gd name="T27" fmla="*/ 84 h 227"/>
              <a:gd name="T28" fmla="*/ 215 w 647"/>
              <a:gd name="T29" fmla="*/ 60 h 227"/>
              <a:gd name="T30" fmla="*/ 153 w 647"/>
              <a:gd name="T31" fmla="*/ 99 h 227"/>
              <a:gd name="T32" fmla="*/ 269 w 647"/>
              <a:gd name="T33" fmla="*/ 68 h 227"/>
              <a:gd name="T34" fmla="*/ 106 w 647"/>
              <a:gd name="T35" fmla="*/ 115 h 227"/>
              <a:gd name="T36" fmla="*/ 153 w 647"/>
              <a:gd name="T37" fmla="*/ 84 h 227"/>
              <a:gd name="T38" fmla="*/ 448 w 647"/>
              <a:gd name="T39" fmla="*/ 91 h 227"/>
              <a:gd name="T40" fmla="*/ 510 w 647"/>
              <a:gd name="T41" fmla="*/ 138 h 227"/>
              <a:gd name="T42" fmla="*/ 386 w 647"/>
              <a:gd name="T43" fmla="*/ 192 h 227"/>
              <a:gd name="T44" fmla="*/ 401 w 647"/>
              <a:gd name="T45" fmla="*/ 223 h 227"/>
              <a:gd name="T46" fmla="*/ 603 w 647"/>
              <a:gd name="T47" fmla="*/ 169 h 227"/>
              <a:gd name="T48" fmla="*/ 588 w 647"/>
              <a:gd name="T49" fmla="*/ 130 h 227"/>
              <a:gd name="T50" fmla="*/ 549 w 647"/>
              <a:gd name="T51" fmla="*/ 138 h 227"/>
              <a:gd name="T52" fmla="*/ 564 w 647"/>
              <a:gd name="T53" fmla="*/ 138 h 227"/>
              <a:gd name="T54" fmla="*/ 510 w 647"/>
              <a:gd name="T55" fmla="*/ 177 h 227"/>
              <a:gd name="T56" fmla="*/ 564 w 647"/>
              <a:gd name="T57" fmla="*/ 177 h 227"/>
              <a:gd name="T58" fmla="*/ 572 w 647"/>
              <a:gd name="T59" fmla="*/ 138 h 227"/>
              <a:gd name="T60" fmla="*/ 619 w 647"/>
              <a:gd name="T61" fmla="*/ 99 h 227"/>
              <a:gd name="T62" fmla="*/ 463 w 647"/>
              <a:gd name="T63" fmla="*/ 84 h 227"/>
              <a:gd name="T64" fmla="*/ 518 w 647"/>
              <a:gd name="T65" fmla="*/ 10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7" h="227">
                <a:moveTo>
                  <a:pt x="44" y="60"/>
                </a:moveTo>
                <a:cubicBezTo>
                  <a:pt x="62" y="115"/>
                  <a:pt x="46" y="97"/>
                  <a:pt x="83" y="122"/>
                </a:cubicBezTo>
                <a:cubicBezTo>
                  <a:pt x="64" y="68"/>
                  <a:pt x="51" y="70"/>
                  <a:pt x="91" y="84"/>
                </a:cubicBezTo>
                <a:cubicBezTo>
                  <a:pt x="98" y="109"/>
                  <a:pt x="106" y="135"/>
                  <a:pt x="114" y="161"/>
                </a:cubicBezTo>
                <a:cubicBezTo>
                  <a:pt x="117" y="171"/>
                  <a:pt x="127" y="183"/>
                  <a:pt x="122" y="192"/>
                </a:cubicBezTo>
                <a:cubicBezTo>
                  <a:pt x="117" y="198"/>
                  <a:pt x="106" y="187"/>
                  <a:pt x="98" y="185"/>
                </a:cubicBezTo>
                <a:cubicBezTo>
                  <a:pt x="106" y="179"/>
                  <a:pt x="115" y="176"/>
                  <a:pt x="122" y="169"/>
                </a:cubicBezTo>
                <a:cubicBezTo>
                  <a:pt x="136" y="152"/>
                  <a:pt x="142" y="127"/>
                  <a:pt x="161" y="115"/>
                </a:cubicBezTo>
                <a:cubicBezTo>
                  <a:pt x="168" y="109"/>
                  <a:pt x="184" y="108"/>
                  <a:pt x="184" y="99"/>
                </a:cubicBezTo>
                <a:cubicBezTo>
                  <a:pt x="184" y="90"/>
                  <a:pt x="168" y="104"/>
                  <a:pt x="161" y="107"/>
                </a:cubicBezTo>
                <a:cubicBezTo>
                  <a:pt x="153" y="104"/>
                  <a:pt x="137" y="107"/>
                  <a:pt x="137" y="99"/>
                </a:cubicBezTo>
                <a:cubicBezTo>
                  <a:pt x="137" y="89"/>
                  <a:pt x="161" y="84"/>
                  <a:pt x="161" y="84"/>
                </a:cubicBezTo>
                <a:cubicBezTo>
                  <a:pt x="153" y="81"/>
                  <a:pt x="131" y="82"/>
                  <a:pt x="137" y="76"/>
                </a:cubicBezTo>
                <a:cubicBezTo>
                  <a:pt x="146" y="66"/>
                  <a:pt x="188" y="63"/>
                  <a:pt x="176" y="68"/>
                </a:cubicBezTo>
                <a:cubicBezTo>
                  <a:pt x="168" y="70"/>
                  <a:pt x="153" y="76"/>
                  <a:pt x="153" y="76"/>
                </a:cubicBezTo>
                <a:cubicBezTo>
                  <a:pt x="142" y="73"/>
                  <a:pt x="132" y="70"/>
                  <a:pt x="122" y="68"/>
                </a:cubicBezTo>
                <a:cubicBezTo>
                  <a:pt x="113" y="65"/>
                  <a:pt x="98" y="51"/>
                  <a:pt x="98" y="60"/>
                </a:cubicBezTo>
                <a:cubicBezTo>
                  <a:pt x="98" y="70"/>
                  <a:pt x="158" y="88"/>
                  <a:pt x="98" y="68"/>
                </a:cubicBezTo>
                <a:cubicBezTo>
                  <a:pt x="0" y="0"/>
                  <a:pt x="274" y="10"/>
                  <a:pt x="176" y="60"/>
                </a:cubicBezTo>
                <a:cubicBezTo>
                  <a:pt x="168" y="63"/>
                  <a:pt x="160" y="65"/>
                  <a:pt x="153" y="68"/>
                </a:cubicBezTo>
                <a:cubicBezTo>
                  <a:pt x="129" y="65"/>
                  <a:pt x="49" y="45"/>
                  <a:pt x="21" y="45"/>
                </a:cubicBezTo>
                <a:cubicBezTo>
                  <a:pt x="12" y="45"/>
                  <a:pt x="36" y="49"/>
                  <a:pt x="44" y="52"/>
                </a:cubicBezTo>
                <a:cubicBezTo>
                  <a:pt x="73" y="74"/>
                  <a:pt x="97" y="101"/>
                  <a:pt x="129" y="122"/>
                </a:cubicBezTo>
                <a:cubicBezTo>
                  <a:pt x="124" y="136"/>
                  <a:pt x="93" y="201"/>
                  <a:pt x="129" y="146"/>
                </a:cubicBezTo>
                <a:cubicBezTo>
                  <a:pt x="126" y="153"/>
                  <a:pt x="113" y="169"/>
                  <a:pt x="122" y="169"/>
                </a:cubicBezTo>
                <a:cubicBezTo>
                  <a:pt x="132" y="169"/>
                  <a:pt x="136" y="152"/>
                  <a:pt x="145" y="146"/>
                </a:cubicBezTo>
                <a:cubicBezTo>
                  <a:pt x="170" y="126"/>
                  <a:pt x="223" y="91"/>
                  <a:pt x="223" y="91"/>
                </a:cubicBezTo>
                <a:cubicBezTo>
                  <a:pt x="212" y="88"/>
                  <a:pt x="202" y="86"/>
                  <a:pt x="192" y="84"/>
                </a:cubicBezTo>
                <a:cubicBezTo>
                  <a:pt x="183" y="81"/>
                  <a:pt x="162" y="82"/>
                  <a:pt x="168" y="76"/>
                </a:cubicBezTo>
                <a:cubicBezTo>
                  <a:pt x="179" y="64"/>
                  <a:pt x="215" y="60"/>
                  <a:pt x="215" y="60"/>
                </a:cubicBezTo>
                <a:cubicBezTo>
                  <a:pt x="286" y="78"/>
                  <a:pt x="207" y="79"/>
                  <a:pt x="184" y="84"/>
                </a:cubicBezTo>
                <a:cubicBezTo>
                  <a:pt x="173" y="89"/>
                  <a:pt x="141" y="97"/>
                  <a:pt x="153" y="99"/>
                </a:cubicBezTo>
                <a:cubicBezTo>
                  <a:pt x="183" y="102"/>
                  <a:pt x="215" y="99"/>
                  <a:pt x="246" y="91"/>
                </a:cubicBezTo>
                <a:cubicBezTo>
                  <a:pt x="256" y="88"/>
                  <a:pt x="276" y="75"/>
                  <a:pt x="269" y="68"/>
                </a:cubicBezTo>
                <a:cubicBezTo>
                  <a:pt x="259" y="58"/>
                  <a:pt x="242" y="72"/>
                  <a:pt x="230" y="76"/>
                </a:cubicBezTo>
                <a:cubicBezTo>
                  <a:pt x="188" y="88"/>
                  <a:pt x="146" y="100"/>
                  <a:pt x="106" y="115"/>
                </a:cubicBezTo>
                <a:cubicBezTo>
                  <a:pt x="106" y="115"/>
                  <a:pt x="119" y="97"/>
                  <a:pt x="129" y="91"/>
                </a:cubicBezTo>
                <a:cubicBezTo>
                  <a:pt x="135" y="86"/>
                  <a:pt x="144" y="85"/>
                  <a:pt x="153" y="84"/>
                </a:cubicBezTo>
                <a:cubicBezTo>
                  <a:pt x="209" y="70"/>
                  <a:pt x="267" y="69"/>
                  <a:pt x="324" y="60"/>
                </a:cubicBezTo>
                <a:cubicBezTo>
                  <a:pt x="389" y="68"/>
                  <a:pt x="391" y="80"/>
                  <a:pt x="448" y="91"/>
                </a:cubicBezTo>
                <a:cubicBezTo>
                  <a:pt x="485" y="116"/>
                  <a:pt x="478" y="93"/>
                  <a:pt x="518" y="107"/>
                </a:cubicBezTo>
                <a:cubicBezTo>
                  <a:pt x="515" y="117"/>
                  <a:pt x="517" y="130"/>
                  <a:pt x="510" y="138"/>
                </a:cubicBezTo>
                <a:cubicBezTo>
                  <a:pt x="465" y="187"/>
                  <a:pt x="408" y="193"/>
                  <a:pt x="487" y="177"/>
                </a:cubicBezTo>
                <a:cubicBezTo>
                  <a:pt x="542" y="138"/>
                  <a:pt x="529" y="151"/>
                  <a:pt x="386" y="192"/>
                </a:cubicBezTo>
                <a:cubicBezTo>
                  <a:pt x="362" y="198"/>
                  <a:pt x="316" y="216"/>
                  <a:pt x="316" y="216"/>
                </a:cubicBezTo>
                <a:cubicBezTo>
                  <a:pt x="344" y="218"/>
                  <a:pt x="372" y="227"/>
                  <a:pt x="401" y="223"/>
                </a:cubicBezTo>
                <a:cubicBezTo>
                  <a:pt x="419" y="220"/>
                  <a:pt x="429" y="197"/>
                  <a:pt x="448" y="192"/>
                </a:cubicBezTo>
                <a:cubicBezTo>
                  <a:pt x="504" y="176"/>
                  <a:pt x="537" y="174"/>
                  <a:pt x="603" y="169"/>
                </a:cubicBezTo>
                <a:cubicBezTo>
                  <a:pt x="605" y="161"/>
                  <a:pt x="613" y="153"/>
                  <a:pt x="611" y="146"/>
                </a:cubicBezTo>
                <a:cubicBezTo>
                  <a:pt x="607" y="137"/>
                  <a:pt x="594" y="136"/>
                  <a:pt x="588" y="130"/>
                </a:cubicBezTo>
                <a:cubicBezTo>
                  <a:pt x="572" y="114"/>
                  <a:pt x="564" y="86"/>
                  <a:pt x="580" y="130"/>
                </a:cubicBezTo>
                <a:cubicBezTo>
                  <a:pt x="569" y="132"/>
                  <a:pt x="559" y="138"/>
                  <a:pt x="549" y="138"/>
                </a:cubicBezTo>
                <a:cubicBezTo>
                  <a:pt x="540" y="138"/>
                  <a:pt x="517" y="130"/>
                  <a:pt x="526" y="130"/>
                </a:cubicBezTo>
                <a:cubicBezTo>
                  <a:pt x="538" y="130"/>
                  <a:pt x="551" y="135"/>
                  <a:pt x="564" y="138"/>
                </a:cubicBezTo>
                <a:cubicBezTo>
                  <a:pt x="548" y="85"/>
                  <a:pt x="555" y="151"/>
                  <a:pt x="533" y="169"/>
                </a:cubicBezTo>
                <a:cubicBezTo>
                  <a:pt x="526" y="174"/>
                  <a:pt x="501" y="177"/>
                  <a:pt x="510" y="177"/>
                </a:cubicBezTo>
                <a:cubicBezTo>
                  <a:pt x="536" y="177"/>
                  <a:pt x="562" y="171"/>
                  <a:pt x="588" y="169"/>
                </a:cubicBezTo>
                <a:cubicBezTo>
                  <a:pt x="580" y="171"/>
                  <a:pt x="572" y="177"/>
                  <a:pt x="564" y="177"/>
                </a:cubicBezTo>
                <a:cubicBezTo>
                  <a:pt x="553" y="177"/>
                  <a:pt x="533" y="169"/>
                  <a:pt x="533" y="169"/>
                </a:cubicBezTo>
                <a:cubicBezTo>
                  <a:pt x="470" y="147"/>
                  <a:pt x="558" y="140"/>
                  <a:pt x="572" y="138"/>
                </a:cubicBezTo>
                <a:cubicBezTo>
                  <a:pt x="592" y="123"/>
                  <a:pt x="623" y="124"/>
                  <a:pt x="642" y="107"/>
                </a:cubicBezTo>
                <a:cubicBezTo>
                  <a:pt x="647" y="101"/>
                  <a:pt x="627" y="99"/>
                  <a:pt x="619" y="99"/>
                </a:cubicBezTo>
                <a:cubicBezTo>
                  <a:pt x="575" y="94"/>
                  <a:pt x="531" y="93"/>
                  <a:pt x="487" y="91"/>
                </a:cubicBezTo>
                <a:cubicBezTo>
                  <a:pt x="479" y="88"/>
                  <a:pt x="463" y="84"/>
                  <a:pt x="463" y="84"/>
                </a:cubicBezTo>
                <a:cubicBezTo>
                  <a:pt x="473" y="89"/>
                  <a:pt x="484" y="94"/>
                  <a:pt x="495" y="99"/>
                </a:cubicBezTo>
                <a:cubicBezTo>
                  <a:pt x="502" y="102"/>
                  <a:pt x="526" y="107"/>
                  <a:pt x="518" y="107"/>
                </a:cubicBezTo>
                <a:cubicBezTo>
                  <a:pt x="500" y="107"/>
                  <a:pt x="485" y="98"/>
                  <a:pt x="471" y="91"/>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6" name="Line 40"/>
          <p:cNvSpPr>
            <a:spLocks noChangeShapeType="1"/>
          </p:cNvSpPr>
          <p:nvPr/>
        </p:nvSpPr>
        <p:spPr bwMode="auto">
          <a:xfrm flipH="1" flipV="1">
            <a:off x="228600" y="5562600"/>
            <a:ext cx="175260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7" name="Bogen 41"/>
          <p:cNvSpPr>
            <a:spLocks/>
          </p:cNvSpPr>
          <p:nvPr/>
        </p:nvSpPr>
        <p:spPr bwMode="auto">
          <a:xfrm flipH="1">
            <a:off x="1447800" y="3581400"/>
            <a:ext cx="6096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8" name="Line 42"/>
          <p:cNvSpPr>
            <a:spLocks noChangeShapeType="1"/>
          </p:cNvSpPr>
          <p:nvPr/>
        </p:nvSpPr>
        <p:spPr bwMode="auto">
          <a:xfrm>
            <a:off x="1447800" y="3810000"/>
            <a:ext cx="76200" cy="1676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59" name="Line 43"/>
          <p:cNvSpPr>
            <a:spLocks noChangeShapeType="1"/>
          </p:cNvSpPr>
          <p:nvPr/>
        </p:nvSpPr>
        <p:spPr bwMode="auto">
          <a:xfrm>
            <a:off x="1219200" y="3810000"/>
            <a:ext cx="76200" cy="1676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0" name="Line 44"/>
          <p:cNvSpPr>
            <a:spLocks noChangeShapeType="1"/>
          </p:cNvSpPr>
          <p:nvPr/>
        </p:nvSpPr>
        <p:spPr bwMode="auto">
          <a:xfrm flipV="1">
            <a:off x="1295400" y="37338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1" name="Line 45"/>
          <p:cNvSpPr>
            <a:spLocks noChangeShapeType="1"/>
          </p:cNvSpPr>
          <p:nvPr/>
        </p:nvSpPr>
        <p:spPr bwMode="auto">
          <a:xfrm flipV="1">
            <a:off x="1219200" y="39624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2" name="Line 46"/>
          <p:cNvSpPr>
            <a:spLocks noChangeShapeType="1"/>
          </p:cNvSpPr>
          <p:nvPr/>
        </p:nvSpPr>
        <p:spPr bwMode="auto">
          <a:xfrm flipV="1">
            <a:off x="1219200" y="41910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3" name="Line 47"/>
          <p:cNvSpPr>
            <a:spLocks noChangeShapeType="1"/>
          </p:cNvSpPr>
          <p:nvPr/>
        </p:nvSpPr>
        <p:spPr bwMode="auto">
          <a:xfrm flipV="1">
            <a:off x="1295400" y="43434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4" name="Line 48"/>
          <p:cNvSpPr>
            <a:spLocks noChangeShapeType="1"/>
          </p:cNvSpPr>
          <p:nvPr/>
        </p:nvSpPr>
        <p:spPr bwMode="auto">
          <a:xfrm flipV="1">
            <a:off x="1295400" y="44958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5" name="Line 49"/>
          <p:cNvSpPr>
            <a:spLocks noChangeShapeType="1"/>
          </p:cNvSpPr>
          <p:nvPr/>
        </p:nvSpPr>
        <p:spPr bwMode="auto">
          <a:xfrm rot="21561992" flipV="1">
            <a:off x="1295400" y="46482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6" name="Line 50"/>
          <p:cNvSpPr>
            <a:spLocks noChangeShapeType="1"/>
          </p:cNvSpPr>
          <p:nvPr/>
        </p:nvSpPr>
        <p:spPr bwMode="auto">
          <a:xfrm rot="631963" flipV="1">
            <a:off x="1295400" y="48006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7" name="Line 51"/>
          <p:cNvSpPr>
            <a:spLocks noChangeShapeType="1"/>
          </p:cNvSpPr>
          <p:nvPr/>
        </p:nvSpPr>
        <p:spPr bwMode="auto">
          <a:xfrm rot="780020" flipV="1">
            <a:off x="1295400" y="49530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8" name="Line 52"/>
          <p:cNvSpPr>
            <a:spLocks noChangeShapeType="1"/>
          </p:cNvSpPr>
          <p:nvPr/>
        </p:nvSpPr>
        <p:spPr bwMode="auto">
          <a:xfrm rot="780020" flipV="1">
            <a:off x="1295400" y="51054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69" name="Line 53"/>
          <p:cNvSpPr>
            <a:spLocks noChangeShapeType="1"/>
          </p:cNvSpPr>
          <p:nvPr/>
        </p:nvSpPr>
        <p:spPr bwMode="auto">
          <a:xfrm rot="780020" flipV="1">
            <a:off x="1306513" y="5257800"/>
            <a:ext cx="300037"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0" name="Bogen 54"/>
          <p:cNvSpPr>
            <a:spLocks/>
          </p:cNvSpPr>
          <p:nvPr/>
        </p:nvSpPr>
        <p:spPr bwMode="auto">
          <a:xfrm rot="25559" flipH="1" flipV="1">
            <a:off x="3810000" y="5867400"/>
            <a:ext cx="2286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1" name="Bogen 55"/>
          <p:cNvSpPr>
            <a:spLocks/>
          </p:cNvSpPr>
          <p:nvPr/>
        </p:nvSpPr>
        <p:spPr bwMode="auto">
          <a:xfrm rot="-7404836" flipH="1" flipV="1">
            <a:off x="3937000" y="5816600"/>
            <a:ext cx="495300" cy="292100"/>
          </a:xfrm>
          <a:custGeom>
            <a:avLst/>
            <a:gdLst>
              <a:gd name="G0" fmla="+- 0 0 0"/>
              <a:gd name="G1" fmla="+- 20677 0 0"/>
              <a:gd name="G2" fmla="+- 21600 0 0"/>
              <a:gd name="T0" fmla="*/ 6245 w 21600"/>
              <a:gd name="T1" fmla="*/ 0 h 20677"/>
              <a:gd name="T2" fmla="*/ 21600 w 21600"/>
              <a:gd name="T3" fmla="*/ 20677 h 20677"/>
              <a:gd name="T4" fmla="*/ 0 w 21600"/>
              <a:gd name="T5" fmla="*/ 20677 h 20677"/>
            </a:gdLst>
            <a:ahLst/>
            <a:cxnLst>
              <a:cxn ang="0">
                <a:pos x="T0" y="T1"/>
              </a:cxn>
              <a:cxn ang="0">
                <a:pos x="T2" y="T3"/>
              </a:cxn>
              <a:cxn ang="0">
                <a:pos x="T4" y="T5"/>
              </a:cxn>
            </a:cxnLst>
            <a:rect l="0" t="0" r="r" b="b"/>
            <a:pathLst>
              <a:path w="21600" h="20677" fill="none" extrusionOk="0">
                <a:moveTo>
                  <a:pt x="6245" y="-1"/>
                </a:moveTo>
                <a:cubicBezTo>
                  <a:pt x="15362" y="2753"/>
                  <a:pt x="21600" y="11153"/>
                  <a:pt x="21600" y="20677"/>
                </a:cubicBezTo>
              </a:path>
              <a:path w="21600" h="20677" stroke="0" extrusionOk="0">
                <a:moveTo>
                  <a:pt x="6245" y="-1"/>
                </a:moveTo>
                <a:cubicBezTo>
                  <a:pt x="15362" y="2753"/>
                  <a:pt x="21600" y="11153"/>
                  <a:pt x="21600" y="20677"/>
                </a:cubicBezTo>
                <a:lnTo>
                  <a:pt x="0" y="20677"/>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2" name="Bogen 56"/>
          <p:cNvSpPr>
            <a:spLocks/>
          </p:cNvSpPr>
          <p:nvPr/>
        </p:nvSpPr>
        <p:spPr bwMode="auto">
          <a:xfrm rot="-6727951" flipH="1" flipV="1">
            <a:off x="4622800" y="5816600"/>
            <a:ext cx="495300" cy="292100"/>
          </a:xfrm>
          <a:custGeom>
            <a:avLst/>
            <a:gdLst>
              <a:gd name="G0" fmla="+- 0 0 0"/>
              <a:gd name="G1" fmla="+- 20677 0 0"/>
              <a:gd name="G2" fmla="+- 21600 0 0"/>
              <a:gd name="T0" fmla="*/ 6245 w 21600"/>
              <a:gd name="T1" fmla="*/ 0 h 20677"/>
              <a:gd name="T2" fmla="*/ 21600 w 21600"/>
              <a:gd name="T3" fmla="*/ 20677 h 20677"/>
              <a:gd name="T4" fmla="*/ 0 w 21600"/>
              <a:gd name="T5" fmla="*/ 20677 h 20677"/>
            </a:gdLst>
            <a:ahLst/>
            <a:cxnLst>
              <a:cxn ang="0">
                <a:pos x="T0" y="T1"/>
              </a:cxn>
              <a:cxn ang="0">
                <a:pos x="T2" y="T3"/>
              </a:cxn>
              <a:cxn ang="0">
                <a:pos x="T4" y="T5"/>
              </a:cxn>
            </a:cxnLst>
            <a:rect l="0" t="0" r="r" b="b"/>
            <a:pathLst>
              <a:path w="21600" h="20677" fill="none" extrusionOk="0">
                <a:moveTo>
                  <a:pt x="6245" y="-1"/>
                </a:moveTo>
                <a:cubicBezTo>
                  <a:pt x="15362" y="2753"/>
                  <a:pt x="21600" y="11153"/>
                  <a:pt x="21600" y="20677"/>
                </a:cubicBezTo>
              </a:path>
              <a:path w="21600" h="20677" stroke="0" extrusionOk="0">
                <a:moveTo>
                  <a:pt x="6245" y="-1"/>
                </a:moveTo>
                <a:cubicBezTo>
                  <a:pt x="15362" y="2753"/>
                  <a:pt x="21600" y="11153"/>
                  <a:pt x="21600" y="20677"/>
                </a:cubicBezTo>
                <a:lnTo>
                  <a:pt x="0" y="20677"/>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3" name="Bogen 57"/>
          <p:cNvSpPr>
            <a:spLocks/>
          </p:cNvSpPr>
          <p:nvPr/>
        </p:nvSpPr>
        <p:spPr bwMode="auto">
          <a:xfrm rot="824052" flipH="1" flipV="1">
            <a:off x="4419600" y="5867400"/>
            <a:ext cx="2286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4" name="Freeform 58"/>
          <p:cNvSpPr>
            <a:spLocks/>
          </p:cNvSpPr>
          <p:nvPr/>
        </p:nvSpPr>
        <p:spPr bwMode="auto">
          <a:xfrm>
            <a:off x="3895725" y="6127750"/>
            <a:ext cx="234950" cy="117475"/>
          </a:xfrm>
          <a:custGeom>
            <a:avLst/>
            <a:gdLst>
              <a:gd name="T0" fmla="*/ 0 w 148"/>
              <a:gd name="T1" fmla="*/ 0 h 74"/>
              <a:gd name="T2" fmla="*/ 86 w 148"/>
              <a:gd name="T3" fmla="*/ 54 h 74"/>
              <a:gd name="T4" fmla="*/ 148 w 148"/>
              <a:gd name="T5" fmla="*/ 62 h 74"/>
            </a:gdLst>
            <a:ahLst/>
            <a:cxnLst>
              <a:cxn ang="0">
                <a:pos x="T0" y="T1"/>
              </a:cxn>
              <a:cxn ang="0">
                <a:pos x="T2" y="T3"/>
              </a:cxn>
              <a:cxn ang="0">
                <a:pos x="T4" y="T5"/>
              </a:cxn>
            </a:cxnLst>
            <a:rect l="0" t="0" r="r" b="b"/>
            <a:pathLst>
              <a:path w="148" h="74">
                <a:moveTo>
                  <a:pt x="0" y="0"/>
                </a:moveTo>
                <a:cubicBezTo>
                  <a:pt x="25" y="36"/>
                  <a:pt x="41" y="39"/>
                  <a:pt x="86" y="54"/>
                </a:cubicBezTo>
                <a:cubicBezTo>
                  <a:pt x="112" y="62"/>
                  <a:pt x="123" y="74"/>
                  <a:pt x="148" y="6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5" name="Freeform 59"/>
          <p:cNvSpPr>
            <a:spLocks/>
          </p:cNvSpPr>
          <p:nvPr/>
        </p:nvSpPr>
        <p:spPr bwMode="auto">
          <a:xfrm>
            <a:off x="4624388" y="6164263"/>
            <a:ext cx="209550" cy="61912"/>
          </a:xfrm>
          <a:custGeom>
            <a:avLst/>
            <a:gdLst>
              <a:gd name="T0" fmla="*/ 0 w 132"/>
              <a:gd name="T1" fmla="*/ 0 h 39"/>
              <a:gd name="T2" fmla="*/ 15 w 132"/>
              <a:gd name="T3" fmla="*/ 23 h 39"/>
              <a:gd name="T4" fmla="*/ 62 w 132"/>
              <a:gd name="T5" fmla="*/ 39 h 39"/>
              <a:gd name="T6" fmla="*/ 85 w 132"/>
              <a:gd name="T7" fmla="*/ 31 h 39"/>
              <a:gd name="T8" fmla="*/ 132 w 132"/>
              <a:gd name="T9" fmla="*/ 39 h 39"/>
              <a:gd name="T10" fmla="*/ 108 w 132"/>
              <a:gd name="T11" fmla="*/ 23 h 39"/>
              <a:gd name="T12" fmla="*/ 62 w 132"/>
              <a:gd name="T13" fmla="*/ 39 h 39"/>
              <a:gd name="T14" fmla="*/ 116 w 132"/>
              <a:gd name="T15" fmla="*/ 39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9">
                <a:moveTo>
                  <a:pt x="0" y="0"/>
                </a:moveTo>
                <a:cubicBezTo>
                  <a:pt x="5" y="7"/>
                  <a:pt x="7" y="18"/>
                  <a:pt x="15" y="23"/>
                </a:cubicBezTo>
                <a:cubicBezTo>
                  <a:pt x="29" y="31"/>
                  <a:pt x="62" y="39"/>
                  <a:pt x="62" y="39"/>
                </a:cubicBezTo>
                <a:cubicBezTo>
                  <a:pt x="69" y="36"/>
                  <a:pt x="76" y="31"/>
                  <a:pt x="85" y="31"/>
                </a:cubicBezTo>
                <a:cubicBezTo>
                  <a:pt x="100" y="31"/>
                  <a:pt x="132" y="39"/>
                  <a:pt x="132" y="39"/>
                </a:cubicBezTo>
                <a:cubicBezTo>
                  <a:pt x="124" y="33"/>
                  <a:pt x="117" y="23"/>
                  <a:pt x="108" y="23"/>
                </a:cubicBezTo>
                <a:cubicBezTo>
                  <a:pt x="91" y="23"/>
                  <a:pt x="45" y="39"/>
                  <a:pt x="62" y="39"/>
                </a:cubicBezTo>
                <a:cubicBezTo>
                  <a:pt x="80" y="39"/>
                  <a:pt x="98" y="39"/>
                  <a:pt x="116" y="39"/>
                </a:cubicBezTo>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6" name="Bogen 60"/>
          <p:cNvSpPr>
            <a:spLocks/>
          </p:cNvSpPr>
          <p:nvPr/>
        </p:nvSpPr>
        <p:spPr bwMode="auto">
          <a:xfrm rot="-6550367" flipH="1" flipV="1">
            <a:off x="4089400" y="5740400"/>
            <a:ext cx="495300" cy="292100"/>
          </a:xfrm>
          <a:custGeom>
            <a:avLst/>
            <a:gdLst>
              <a:gd name="G0" fmla="+- 0 0 0"/>
              <a:gd name="G1" fmla="+- 20677 0 0"/>
              <a:gd name="G2" fmla="+- 21600 0 0"/>
              <a:gd name="T0" fmla="*/ 6245 w 21600"/>
              <a:gd name="T1" fmla="*/ 0 h 20677"/>
              <a:gd name="T2" fmla="*/ 21600 w 21600"/>
              <a:gd name="T3" fmla="*/ 20677 h 20677"/>
              <a:gd name="T4" fmla="*/ 0 w 21600"/>
              <a:gd name="T5" fmla="*/ 20677 h 20677"/>
            </a:gdLst>
            <a:ahLst/>
            <a:cxnLst>
              <a:cxn ang="0">
                <a:pos x="T0" y="T1"/>
              </a:cxn>
              <a:cxn ang="0">
                <a:pos x="T2" y="T3"/>
              </a:cxn>
              <a:cxn ang="0">
                <a:pos x="T4" y="T5"/>
              </a:cxn>
            </a:cxnLst>
            <a:rect l="0" t="0" r="r" b="b"/>
            <a:pathLst>
              <a:path w="21600" h="20677" fill="none" extrusionOk="0">
                <a:moveTo>
                  <a:pt x="6245" y="-1"/>
                </a:moveTo>
                <a:cubicBezTo>
                  <a:pt x="15362" y="2753"/>
                  <a:pt x="21600" y="11153"/>
                  <a:pt x="21600" y="20677"/>
                </a:cubicBezTo>
              </a:path>
              <a:path w="21600" h="20677" stroke="0" extrusionOk="0">
                <a:moveTo>
                  <a:pt x="6245" y="-1"/>
                </a:moveTo>
                <a:cubicBezTo>
                  <a:pt x="15362" y="2753"/>
                  <a:pt x="21600" y="11153"/>
                  <a:pt x="21600" y="20677"/>
                </a:cubicBezTo>
                <a:lnTo>
                  <a:pt x="0" y="20677"/>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7" name="Bogen 61"/>
          <p:cNvSpPr>
            <a:spLocks/>
          </p:cNvSpPr>
          <p:nvPr/>
        </p:nvSpPr>
        <p:spPr bwMode="auto">
          <a:xfrm rot="-6550367" flipH="1" flipV="1">
            <a:off x="4775200" y="5816600"/>
            <a:ext cx="495300" cy="292100"/>
          </a:xfrm>
          <a:custGeom>
            <a:avLst/>
            <a:gdLst>
              <a:gd name="G0" fmla="+- 0 0 0"/>
              <a:gd name="G1" fmla="+- 20677 0 0"/>
              <a:gd name="G2" fmla="+- 21600 0 0"/>
              <a:gd name="T0" fmla="*/ 6245 w 21600"/>
              <a:gd name="T1" fmla="*/ 0 h 20677"/>
              <a:gd name="T2" fmla="*/ 21600 w 21600"/>
              <a:gd name="T3" fmla="*/ 20677 h 20677"/>
              <a:gd name="T4" fmla="*/ 0 w 21600"/>
              <a:gd name="T5" fmla="*/ 20677 h 20677"/>
            </a:gdLst>
            <a:ahLst/>
            <a:cxnLst>
              <a:cxn ang="0">
                <a:pos x="T0" y="T1"/>
              </a:cxn>
              <a:cxn ang="0">
                <a:pos x="T2" y="T3"/>
              </a:cxn>
              <a:cxn ang="0">
                <a:pos x="T4" y="T5"/>
              </a:cxn>
            </a:cxnLst>
            <a:rect l="0" t="0" r="r" b="b"/>
            <a:pathLst>
              <a:path w="21600" h="20677" fill="none" extrusionOk="0">
                <a:moveTo>
                  <a:pt x="6245" y="-1"/>
                </a:moveTo>
                <a:cubicBezTo>
                  <a:pt x="15362" y="2753"/>
                  <a:pt x="21600" y="11153"/>
                  <a:pt x="21600" y="20677"/>
                </a:cubicBezTo>
              </a:path>
              <a:path w="21600" h="20677" stroke="0" extrusionOk="0">
                <a:moveTo>
                  <a:pt x="6245" y="-1"/>
                </a:moveTo>
                <a:cubicBezTo>
                  <a:pt x="15362" y="2753"/>
                  <a:pt x="21600" y="11153"/>
                  <a:pt x="21600" y="20677"/>
                </a:cubicBezTo>
                <a:lnTo>
                  <a:pt x="0" y="20677"/>
                </a:lnTo>
                <a:close/>
              </a:path>
            </a:pathLst>
          </a:custGeom>
          <a:noFill/>
          <a:ln w="9525">
            <a:solidFill>
              <a:schemeClr val="tx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8" name="Freeform 62"/>
          <p:cNvSpPr>
            <a:spLocks/>
          </p:cNvSpPr>
          <p:nvPr/>
        </p:nvSpPr>
        <p:spPr bwMode="auto">
          <a:xfrm rot="-837493">
            <a:off x="4111625" y="5824538"/>
            <a:ext cx="457200" cy="382587"/>
          </a:xfrm>
          <a:custGeom>
            <a:avLst/>
            <a:gdLst>
              <a:gd name="T0" fmla="*/ 87 w 166"/>
              <a:gd name="T1" fmla="*/ 39 h 241"/>
              <a:gd name="T2" fmla="*/ 118 w 166"/>
              <a:gd name="T3" fmla="*/ 8 h 241"/>
              <a:gd name="T4" fmla="*/ 141 w 166"/>
              <a:gd name="T5" fmla="*/ 0 h 241"/>
              <a:gd name="T6" fmla="*/ 95 w 166"/>
              <a:gd name="T7" fmla="*/ 8 h 241"/>
              <a:gd name="T8" fmla="*/ 103 w 166"/>
              <a:gd name="T9" fmla="*/ 39 h 241"/>
              <a:gd name="T10" fmla="*/ 126 w 166"/>
              <a:gd name="T11" fmla="*/ 47 h 241"/>
              <a:gd name="T12" fmla="*/ 72 w 166"/>
              <a:gd name="T13" fmla="*/ 86 h 241"/>
              <a:gd name="T14" fmla="*/ 79 w 166"/>
              <a:gd name="T15" fmla="*/ 86 h 241"/>
              <a:gd name="T16" fmla="*/ 103 w 166"/>
              <a:gd name="T17" fmla="*/ 70 h 241"/>
              <a:gd name="T18" fmla="*/ 110 w 166"/>
              <a:gd name="T19" fmla="*/ 47 h 241"/>
              <a:gd name="T20" fmla="*/ 103 w 166"/>
              <a:gd name="T21" fmla="*/ 86 h 241"/>
              <a:gd name="T22" fmla="*/ 95 w 166"/>
              <a:gd name="T23" fmla="*/ 109 h 241"/>
              <a:gd name="T24" fmla="*/ 110 w 166"/>
              <a:gd name="T25" fmla="*/ 78 h 241"/>
              <a:gd name="T26" fmla="*/ 118 w 166"/>
              <a:gd name="T27" fmla="*/ 55 h 241"/>
              <a:gd name="T28" fmla="*/ 72 w 166"/>
              <a:gd name="T29" fmla="*/ 140 h 241"/>
              <a:gd name="T30" fmla="*/ 56 w 166"/>
              <a:gd name="T31" fmla="*/ 179 h 241"/>
              <a:gd name="T32" fmla="*/ 72 w 166"/>
              <a:gd name="T33" fmla="*/ 156 h 241"/>
              <a:gd name="T34" fmla="*/ 79 w 166"/>
              <a:gd name="T35" fmla="*/ 156 h 241"/>
              <a:gd name="T36" fmla="*/ 103 w 166"/>
              <a:gd name="T37" fmla="*/ 140 h 241"/>
              <a:gd name="T38" fmla="*/ 110 w 166"/>
              <a:gd name="T39" fmla="*/ 109 h 241"/>
              <a:gd name="T40" fmla="*/ 87 w 166"/>
              <a:gd name="T41" fmla="*/ 132 h 241"/>
              <a:gd name="T42" fmla="*/ 56 w 166"/>
              <a:gd name="T43" fmla="*/ 179 h 241"/>
              <a:gd name="T44" fmla="*/ 33 w 166"/>
              <a:gd name="T45" fmla="*/ 195 h 241"/>
              <a:gd name="T46" fmla="*/ 56 w 166"/>
              <a:gd name="T47" fmla="*/ 179 h 241"/>
              <a:gd name="T48" fmla="*/ 110 w 166"/>
              <a:gd name="T49" fmla="*/ 70 h 241"/>
              <a:gd name="T50" fmla="*/ 87 w 166"/>
              <a:gd name="T51" fmla="*/ 132 h 241"/>
              <a:gd name="T52" fmla="*/ 79 w 166"/>
              <a:gd name="T53" fmla="*/ 156 h 241"/>
              <a:gd name="T54" fmla="*/ 103 w 166"/>
              <a:gd name="T55" fmla="*/ 140 h 241"/>
              <a:gd name="T56" fmla="*/ 79 w 166"/>
              <a:gd name="T57" fmla="*/ 164 h 241"/>
              <a:gd name="T58" fmla="*/ 48 w 166"/>
              <a:gd name="T59" fmla="*/ 210 h 241"/>
              <a:gd name="T60" fmla="*/ 33 w 166"/>
              <a:gd name="T61" fmla="*/ 233 h 241"/>
              <a:gd name="T62" fmla="*/ 9 w 166"/>
              <a:gd name="T63" fmla="*/ 241 h 241"/>
              <a:gd name="T64" fmla="*/ 56 w 166"/>
              <a:gd name="T65" fmla="*/ 233 h 241"/>
              <a:gd name="T66" fmla="*/ 110 w 166"/>
              <a:gd name="T67" fmla="*/ 125 h 241"/>
              <a:gd name="T68" fmla="*/ 126 w 166"/>
              <a:gd name="T69" fmla="*/ 101 h 241"/>
              <a:gd name="T70" fmla="*/ 134 w 166"/>
              <a:gd name="T71" fmla="*/ 78 h 241"/>
              <a:gd name="T72" fmla="*/ 103 w 166"/>
              <a:gd name="T73" fmla="*/ 117 h 241"/>
              <a:gd name="T74" fmla="*/ 72 w 166"/>
              <a:gd name="T75" fmla="*/ 187 h 241"/>
              <a:gd name="T76" fmla="*/ 64 w 166"/>
              <a:gd name="T77" fmla="*/ 156 h 241"/>
              <a:gd name="T78" fmla="*/ 72 w 166"/>
              <a:gd name="T79" fmla="*/ 179 h 241"/>
              <a:gd name="T80" fmla="*/ 110 w 166"/>
              <a:gd name="T81" fmla="*/ 117 h 241"/>
              <a:gd name="T82" fmla="*/ 95 w 166"/>
              <a:gd name="T83" fmla="*/ 140 h 241"/>
              <a:gd name="T84" fmla="*/ 79 w 166"/>
              <a:gd name="T85" fmla="*/ 164 h 241"/>
              <a:gd name="T86" fmla="*/ 64 w 166"/>
              <a:gd name="T87" fmla="*/ 195 h 241"/>
              <a:gd name="T88" fmla="*/ 72 w 166"/>
              <a:gd name="T89" fmla="*/ 164 h 241"/>
              <a:gd name="T90" fmla="*/ 87 w 166"/>
              <a:gd name="T91" fmla="*/ 132 h 241"/>
              <a:gd name="T92" fmla="*/ 95 w 166"/>
              <a:gd name="T93" fmla="*/ 109 h 241"/>
              <a:gd name="T94" fmla="*/ 79 w 166"/>
              <a:gd name="T95" fmla="*/ 12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241">
                <a:moveTo>
                  <a:pt x="87" y="39"/>
                </a:moveTo>
                <a:cubicBezTo>
                  <a:pt x="145" y="21"/>
                  <a:pt x="78" y="48"/>
                  <a:pt x="118" y="8"/>
                </a:cubicBezTo>
                <a:cubicBezTo>
                  <a:pt x="123" y="2"/>
                  <a:pt x="149" y="0"/>
                  <a:pt x="141" y="0"/>
                </a:cubicBezTo>
                <a:cubicBezTo>
                  <a:pt x="125" y="0"/>
                  <a:pt x="110" y="5"/>
                  <a:pt x="95" y="8"/>
                </a:cubicBezTo>
                <a:cubicBezTo>
                  <a:pt x="97" y="18"/>
                  <a:pt x="96" y="30"/>
                  <a:pt x="103" y="39"/>
                </a:cubicBezTo>
                <a:cubicBezTo>
                  <a:pt x="108" y="45"/>
                  <a:pt x="130" y="40"/>
                  <a:pt x="126" y="47"/>
                </a:cubicBezTo>
                <a:cubicBezTo>
                  <a:pt x="113" y="65"/>
                  <a:pt x="72" y="86"/>
                  <a:pt x="72" y="86"/>
                </a:cubicBezTo>
                <a:cubicBezTo>
                  <a:pt x="56" y="131"/>
                  <a:pt x="65" y="99"/>
                  <a:pt x="79" y="86"/>
                </a:cubicBezTo>
                <a:cubicBezTo>
                  <a:pt x="85" y="79"/>
                  <a:pt x="95" y="75"/>
                  <a:pt x="103" y="70"/>
                </a:cubicBezTo>
                <a:cubicBezTo>
                  <a:pt x="105" y="62"/>
                  <a:pt x="110" y="38"/>
                  <a:pt x="110" y="47"/>
                </a:cubicBezTo>
                <a:cubicBezTo>
                  <a:pt x="110" y="60"/>
                  <a:pt x="106" y="73"/>
                  <a:pt x="103" y="86"/>
                </a:cubicBezTo>
                <a:cubicBezTo>
                  <a:pt x="101" y="93"/>
                  <a:pt x="89" y="115"/>
                  <a:pt x="95" y="109"/>
                </a:cubicBezTo>
                <a:cubicBezTo>
                  <a:pt x="102" y="100"/>
                  <a:pt x="105" y="88"/>
                  <a:pt x="110" y="78"/>
                </a:cubicBezTo>
                <a:cubicBezTo>
                  <a:pt x="113" y="70"/>
                  <a:pt x="118" y="46"/>
                  <a:pt x="118" y="55"/>
                </a:cubicBezTo>
                <a:cubicBezTo>
                  <a:pt x="118" y="98"/>
                  <a:pt x="100" y="105"/>
                  <a:pt x="72" y="140"/>
                </a:cubicBezTo>
                <a:cubicBezTo>
                  <a:pt x="66" y="153"/>
                  <a:pt x="56" y="164"/>
                  <a:pt x="56" y="179"/>
                </a:cubicBezTo>
                <a:cubicBezTo>
                  <a:pt x="56" y="188"/>
                  <a:pt x="75" y="147"/>
                  <a:pt x="72" y="156"/>
                </a:cubicBezTo>
                <a:cubicBezTo>
                  <a:pt x="56" y="201"/>
                  <a:pt x="65" y="169"/>
                  <a:pt x="79" y="156"/>
                </a:cubicBezTo>
                <a:cubicBezTo>
                  <a:pt x="85" y="149"/>
                  <a:pt x="95" y="145"/>
                  <a:pt x="103" y="140"/>
                </a:cubicBezTo>
                <a:cubicBezTo>
                  <a:pt x="103" y="140"/>
                  <a:pt x="119" y="113"/>
                  <a:pt x="110" y="109"/>
                </a:cubicBezTo>
                <a:cubicBezTo>
                  <a:pt x="100" y="104"/>
                  <a:pt x="94" y="124"/>
                  <a:pt x="87" y="132"/>
                </a:cubicBezTo>
                <a:cubicBezTo>
                  <a:pt x="77" y="161"/>
                  <a:pt x="82" y="156"/>
                  <a:pt x="56" y="179"/>
                </a:cubicBezTo>
                <a:cubicBezTo>
                  <a:pt x="48" y="185"/>
                  <a:pt x="33" y="185"/>
                  <a:pt x="33" y="195"/>
                </a:cubicBezTo>
                <a:cubicBezTo>
                  <a:pt x="33" y="195"/>
                  <a:pt x="124" y="155"/>
                  <a:pt x="56" y="179"/>
                </a:cubicBezTo>
                <a:cubicBezTo>
                  <a:pt x="68" y="141"/>
                  <a:pt x="89" y="103"/>
                  <a:pt x="110" y="70"/>
                </a:cubicBezTo>
                <a:cubicBezTo>
                  <a:pt x="96" y="117"/>
                  <a:pt x="110" y="70"/>
                  <a:pt x="87" y="132"/>
                </a:cubicBezTo>
                <a:cubicBezTo>
                  <a:pt x="83" y="139"/>
                  <a:pt x="71" y="152"/>
                  <a:pt x="79" y="156"/>
                </a:cubicBezTo>
                <a:cubicBezTo>
                  <a:pt x="87" y="160"/>
                  <a:pt x="103" y="130"/>
                  <a:pt x="103" y="140"/>
                </a:cubicBezTo>
                <a:cubicBezTo>
                  <a:pt x="103" y="151"/>
                  <a:pt x="87" y="156"/>
                  <a:pt x="79" y="164"/>
                </a:cubicBezTo>
                <a:cubicBezTo>
                  <a:pt x="66" y="205"/>
                  <a:pt x="80" y="171"/>
                  <a:pt x="48" y="210"/>
                </a:cubicBezTo>
                <a:cubicBezTo>
                  <a:pt x="42" y="216"/>
                  <a:pt x="40" y="227"/>
                  <a:pt x="33" y="233"/>
                </a:cubicBezTo>
                <a:cubicBezTo>
                  <a:pt x="26" y="238"/>
                  <a:pt x="0" y="241"/>
                  <a:pt x="9" y="241"/>
                </a:cubicBezTo>
                <a:cubicBezTo>
                  <a:pt x="24" y="241"/>
                  <a:pt x="40" y="235"/>
                  <a:pt x="56" y="233"/>
                </a:cubicBezTo>
                <a:cubicBezTo>
                  <a:pt x="166" y="70"/>
                  <a:pt x="71" y="230"/>
                  <a:pt x="110" y="125"/>
                </a:cubicBezTo>
                <a:cubicBezTo>
                  <a:pt x="113" y="115"/>
                  <a:pt x="121" y="109"/>
                  <a:pt x="126" y="101"/>
                </a:cubicBezTo>
                <a:cubicBezTo>
                  <a:pt x="129" y="93"/>
                  <a:pt x="140" y="73"/>
                  <a:pt x="134" y="78"/>
                </a:cubicBezTo>
                <a:cubicBezTo>
                  <a:pt x="120" y="87"/>
                  <a:pt x="113" y="104"/>
                  <a:pt x="103" y="117"/>
                </a:cubicBezTo>
                <a:cubicBezTo>
                  <a:pt x="94" y="142"/>
                  <a:pt x="79" y="161"/>
                  <a:pt x="72" y="187"/>
                </a:cubicBezTo>
                <a:cubicBezTo>
                  <a:pt x="69" y="176"/>
                  <a:pt x="64" y="166"/>
                  <a:pt x="64" y="156"/>
                </a:cubicBezTo>
                <a:cubicBezTo>
                  <a:pt x="64" y="147"/>
                  <a:pt x="65" y="184"/>
                  <a:pt x="72" y="179"/>
                </a:cubicBezTo>
                <a:cubicBezTo>
                  <a:pt x="90" y="163"/>
                  <a:pt x="97" y="137"/>
                  <a:pt x="110" y="117"/>
                </a:cubicBezTo>
                <a:cubicBezTo>
                  <a:pt x="114" y="109"/>
                  <a:pt x="100" y="132"/>
                  <a:pt x="95" y="140"/>
                </a:cubicBezTo>
                <a:cubicBezTo>
                  <a:pt x="89" y="148"/>
                  <a:pt x="79" y="164"/>
                  <a:pt x="79" y="164"/>
                </a:cubicBezTo>
                <a:cubicBezTo>
                  <a:pt x="70" y="136"/>
                  <a:pt x="64" y="100"/>
                  <a:pt x="64" y="195"/>
                </a:cubicBezTo>
                <a:cubicBezTo>
                  <a:pt x="64" y="205"/>
                  <a:pt x="68" y="174"/>
                  <a:pt x="72" y="164"/>
                </a:cubicBezTo>
                <a:cubicBezTo>
                  <a:pt x="76" y="152"/>
                  <a:pt x="82" y="142"/>
                  <a:pt x="87" y="132"/>
                </a:cubicBezTo>
                <a:cubicBezTo>
                  <a:pt x="90" y="124"/>
                  <a:pt x="95" y="100"/>
                  <a:pt x="95" y="109"/>
                </a:cubicBezTo>
                <a:cubicBezTo>
                  <a:pt x="95" y="163"/>
                  <a:pt x="87" y="140"/>
                  <a:pt x="79" y="12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79" name="Freeform 63"/>
          <p:cNvSpPr>
            <a:spLocks/>
          </p:cNvSpPr>
          <p:nvPr/>
        </p:nvSpPr>
        <p:spPr bwMode="auto">
          <a:xfrm>
            <a:off x="4879975" y="5781675"/>
            <a:ext cx="263525" cy="493713"/>
          </a:xfrm>
          <a:custGeom>
            <a:avLst/>
            <a:gdLst>
              <a:gd name="T0" fmla="*/ 95 w 166"/>
              <a:gd name="T1" fmla="*/ 39 h 311"/>
              <a:gd name="T2" fmla="*/ 103 w 166"/>
              <a:gd name="T3" fmla="*/ 63 h 311"/>
              <a:gd name="T4" fmla="*/ 126 w 166"/>
              <a:gd name="T5" fmla="*/ 47 h 311"/>
              <a:gd name="T6" fmla="*/ 118 w 166"/>
              <a:gd name="T7" fmla="*/ 70 h 311"/>
              <a:gd name="T8" fmla="*/ 95 w 166"/>
              <a:gd name="T9" fmla="*/ 86 h 311"/>
              <a:gd name="T10" fmla="*/ 95 w 166"/>
              <a:gd name="T11" fmla="*/ 132 h 311"/>
              <a:gd name="T12" fmla="*/ 87 w 166"/>
              <a:gd name="T13" fmla="*/ 163 h 311"/>
              <a:gd name="T14" fmla="*/ 141 w 166"/>
              <a:gd name="T15" fmla="*/ 78 h 311"/>
              <a:gd name="T16" fmla="*/ 110 w 166"/>
              <a:gd name="T17" fmla="*/ 148 h 311"/>
              <a:gd name="T18" fmla="*/ 87 w 166"/>
              <a:gd name="T19" fmla="*/ 163 h 311"/>
              <a:gd name="T20" fmla="*/ 110 w 166"/>
              <a:gd name="T21" fmla="*/ 94 h 311"/>
              <a:gd name="T22" fmla="*/ 118 w 166"/>
              <a:gd name="T23" fmla="*/ 70 h 311"/>
              <a:gd name="T24" fmla="*/ 103 w 166"/>
              <a:gd name="T25" fmla="*/ 117 h 311"/>
              <a:gd name="T26" fmla="*/ 118 w 166"/>
              <a:gd name="T27" fmla="*/ 86 h 311"/>
              <a:gd name="T28" fmla="*/ 103 w 166"/>
              <a:gd name="T29" fmla="*/ 148 h 311"/>
              <a:gd name="T30" fmla="*/ 126 w 166"/>
              <a:gd name="T31" fmla="*/ 94 h 311"/>
              <a:gd name="T32" fmla="*/ 141 w 166"/>
              <a:gd name="T33" fmla="*/ 70 h 311"/>
              <a:gd name="T34" fmla="*/ 110 w 166"/>
              <a:gd name="T35" fmla="*/ 125 h 311"/>
              <a:gd name="T36" fmla="*/ 17 w 166"/>
              <a:gd name="T37" fmla="*/ 288 h 311"/>
              <a:gd name="T38" fmla="*/ 9 w 166"/>
              <a:gd name="T39" fmla="*/ 311 h 311"/>
              <a:gd name="T40" fmla="*/ 56 w 166"/>
              <a:gd name="T41" fmla="*/ 257 h 311"/>
              <a:gd name="T42" fmla="*/ 95 w 166"/>
              <a:gd name="T43" fmla="*/ 179 h 311"/>
              <a:gd name="T44" fmla="*/ 118 w 166"/>
              <a:gd name="T45" fmla="*/ 187 h 311"/>
              <a:gd name="T46" fmla="*/ 141 w 166"/>
              <a:gd name="T47" fmla="*/ 140 h 311"/>
              <a:gd name="T48" fmla="*/ 157 w 166"/>
              <a:gd name="T49" fmla="*/ 117 h 311"/>
              <a:gd name="T50" fmla="*/ 134 w 166"/>
              <a:gd name="T51" fmla="*/ 140 h 311"/>
              <a:gd name="T52" fmla="*/ 118 w 166"/>
              <a:gd name="T53" fmla="*/ 187 h 311"/>
              <a:gd name="T54" fmla="*/ 110 w 166"/>
              <a:gd name="T55" fmla="*/ 218 h 311"/>
              <a:gd name="T56" fmla="*/ 87 w 166"/>
              <a:gd name="T57" fmla="*/ 226 h 311"/>
              <a:gd name="T58" fmla="*/ 103 w 166"/>
              <a:gd name="T59" fmla="*/ 31 h 311"/>
              <a:gd name="T60" fmla="*/ 79 w 166"/>
              <a:gd name="T61" fmla="*/ 39 h 311"/>
              <a:gd name="T62" fmla="*/ 118 w 166"/>
              <a:gd name="T63" fmla="*/ 16 h 311"/>
              <a:gd name="T64" fmla="*/ 95 w 166"/>
              <a:gd name="T65" fmla="*/ 8 h 311"/>
              <a:gd name="T66" fmla="*/ 134 w 166"/>
              <a:gd name="T67" fmla="*/ 47 h 311"/>
              <a:gd name="T68" fmla="*/ 110 w 166"/>
              <a:gd name="T69" fmla="*/ 63 h 311"/>
              <a:gd name="T70" fmla="*/ 87 w 166"/>
              <a:gd name="T71" fmla="*/ 86 h 311"/>
              <a:gd name="T72" fmla="*/ 110 w 166"/>
              <a:gd name="T73" fmla="*/ 63 h 311"/>
              <a:gd name="T74" fmla="*/ 95 w 166"/>
              <a:gd name="T75" fmla="*/ 94 h 311"/>
              <a:gd name="T76" fmla="*/ 79 w 166"/>
              <a:gd name="T77" fmla="*/ 140 h 311"/>
              <a:gd name="T78" fmla="*/ 95 w 166"/>
              <a:gd name="T79" fmla="*/ 117 h 311"/>
              <a:gd name="T80" fmla="*/ 103 w 166"/>
              <a:gd name="T81" fmla="*/ 140 h 311"/>
              <a:gd name="T82" fmla="*/ 110 w 166"/>
              <a:gd name="T83" fmla="*/ 117 h 311"/>
              <a:gd name="T84" fmla="*/ 72 w 166"/>
              <a:gd name="T85" fmla="*/ 202 h 311"/>
              <a:gd name="T86" fmla="*/ 56 w 166"/>
              <a:gd name="T87" fmla="*/ 257 h 311"/>
              <a:gd name="T88" fmla="*/ 2 w 166"/>
              <a:gd name="T89" fmla="*/ 288 h 311"/>
              <a:gd name="T90" fmla="*/ 40 w 166"/>
              <a:gd name="T91" fmla="*/ 233 h 311"/>
              <a:gd name="T92" fmla="*/ 87 w 166"/>
              <a:gd name="T93" fmla="*/ 202 h 311"/>
              <a:gd name="T94" fmla="*/ 64 w 166"/>
              <a:gd name="T95" fmla="*/ 210 h 311"/>
              <a:gd name="T96" fmla="*/ 40 w 166"/>
              <a:gd name="T97" fmla="*/ 226 h 311"/>
              <a:gd name="T98" fmla="*/ 64 w 166"/>
              <a:gd name="T99" fmla="*/ 19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6" h="311">
                <a:moveTo>
                  <a:pt x="95" y="39"/>
                </a:moveTo>
                <a:cubicBezTo>
                  <a:pt x="97" y="47"/>
                  <a:pt x="94" y="60"/>
                  <a:pt x="103" y="63"/>
                </a:cubicBezTo>
                <a:cubicBezTo>
                  <a:pt x="112" y="65"/>
                  <a:pt x="117" y="43"/>
                  <a:pt x="126" y="47"/>
                </a:cubicBezTo>
                <a:cubicBezTo>
                  <a:pt x="133" y="50"/>
                  <a:pt x="123" y="63"/>
                  <a:pt x="118" y="70"/>
                </a:cubicBezTo>
                <a:cubicBezTo>
                  <a:pt x="112" y="77"/>
                  <a:pt x="102" y="80"/>
                  <a:pt x="95" y="86"/>
                </a:cubicBezTo>
                <a:cubicBezTo>
                  <a:pt x="123" y="129"/>
                  <a:pt x="106" y="88"/>
                  <a:pt x="95" y="132"/>
                </a:cubicBezTo>
                <a:cubicBezTo>
                  <a:pt x="92" y="142"/>
                  <a:pt x="81" y="172"/>
                  <a:pt x="87" y="163"/>
                </a:cubicBezTo>
                <a:cubicBezTo>
                  <a:pt x="105" y="134"/>
                  <a:pt x="155" y="47"/>
                  <a:pt x="141" y="78"/>
                </a:cubicBezTo>
                <a:cubicBezTo>
                  <a:pt x="129" y="100"/>
                  <a:pt x="124" y="127"/>
                  <a:pt x="110" y="148"/>
                </a:cubicBezTo>
                <a:cubicBezTo>
                  <a:pt x="104" y="155"/>
                  <a:pt x="94" y="158"/>
                  <a:pt x="87" y="163"/>
                </a:cubicBezTo>
                <a:cubicBezTo>
                  <a:pt x="101" y="121"/>
                  <a:pt x="90" y="154"/>
                  <a:pt x="110" y="94"/>
                </a:cubicBezTo>
                <a:cubicBezTo>
                  <a:pt x="112" y="85"/>
                  <a:pt x="118" y="70"/>
                  <a:pt x="118" y="70"/>
                </a:cubicBezTo>
                <a:cubicBezTo>
                  <a:pt x="118" y="70"/>
                  <a:pt x="95" y="131"/>
                  <a:pt x="103" y="117"/>
                </a:cubicBezTo>
                <a:cubicBezTo>
                  <a:pt x="108" y="106"/>
                  <a:pt x="106" y="86"/>
                  <a:pt x="118" y="86"/>
                </a:cubicBezTo>
                <a:cubicBezTo>
                  <a:pt x="120" y="86"/>
                  <a:pt x="95" y="158"/>
                  <a:pt x="103" y="148"/>
                </a:cubicBezTo>
                <a:cubicBezTo>
                  <a:pt x="114" y="131"/>
                  <a:pt x="117" y="111"/>
                  <a:pt x="126" y="94"/>
                </a:cubicBezTo>
                <a:cubicBezTo>
                  <a:pt x="130" y="85"/>
                  <a:pt x="145" y="61"/>
                  <a:pt x="141" y="70"/>
                </a:cubicBezTo>
                <a:cubicBezTo>
                  <a:pt x="131" y="88"/>
                  <a:pt x="121" y="107"/>
                  <a:pt x="110" y="125"/>
                </a:cubicBezTo>
                <a:cubicBezTo>
                  <a:pt x="73" y="183"/>
                  <a:pt x="40" y="220"/>
                  <a:pt x="17" y="288"/>
                </a:cubicBezTo>
                <a:cubicBezTo>
                  <a:pt x="14" y="295"/>
                  <a:pt x="0" y="311"/>
                  <a:pt x="9" y="311"/>
                </a:cubicBezTo>
                <a:cubicBezTo>
                  <a:pt x="18" y="311"/>
                  <a:pt x="53" y="259"/>
                  <a:pt x="56" y="257"/>
                </a:cubicBezTo>
                <a:cubicBezTo>
                  <a:pt x="64" y="217"/>
                  <a:pt x="62" y="201"/>
                  <a:pt x="95" y="179"/>
                </a:cubicBezTo>
                <a:cubicBezTo>
                  <a:pt x="102" y="181"/>
                  <a:pt x="111" y="192"/>
                  <a:pt x="118" y="187"/>
                </a:cubicBezTo>
                <a:cubicBezTo>
                  <a:pt x="131" y="175"/>
                  <a:pt x="132" y="155"/>
                  <a:pt x="141" y="140"/>
                </a:cubicBezTo>
                <a:cubicBezTo>
                  <a:pt x="145" y="131"/>
                  <a:pt x="166" y="117"/>
                  <a:pt x="157" y="117"/>
                </a:cubicBezTo>
                <a:cubicBezTo>
                  <a:pt x="146" y="117"/>
                  <a:pt x="141" y="132"/>
                  <a:pt x="134" y="140"/>
                </a:cubicBezTo>
                <a:cubicBezTo>
                  <a:pt x="128" y="155"/>
                  <a:pt x="122" y="170"/>
                  <a:pt x="118" y="187"/>
                </a:cubicBezTo>
                <a:cubicBezTo>
                  <a:pt x="115" y="197"/>
                  <a:pt x="116" y="209"/>
                  <a:pt x="110" y="218"/>
                </a:cubicBezTo>
                <a:cubicBezTo>
                  <a:pt x="104" y="224"/>
                  <a:pt x="94" y="223"/>
                  <a:pt x="87" y="226"/>
                </a:cubicBezTo>
                <a:cubicBezTo>
                  <a:pt x="104" y="158"/>
                  <a:pt x="71" y="94"/>
                  <a:pt x="103" y="31"/>
                </a:cubicBezTo>
                <a:cubicBezTo>
                  <a:pt x="159" y="50"/>
                  <a:pt x="92" y="43"/>
                  <a:pt x="79" y="39"/>
                </a:cubicBezTo>
                <a:cubicBezTo>
                  <a:pt x="92" y="31"/>
                  <a:pt x="111" y="29"/>
                  <a:pt x="118" y="16"/>
                </a:cubicBezTo>
                <a:cubicBezTo>
                  <a:pt x="121" y="8"/>
                  <a:pt x="98" y="0"/>
                  <a:pt x="95" y="8"/>
                </a:cubicBezTo>
                <a:cubicBezTo>
                  <a:pt x="88" y="20"/>
                  <a:pt x="130" y="44"/>
                  <a:pt x="134" y="47"/>
                </a:cubicBezTo>
                <a:cubicBezTo>
                  <a:pt x="114" y="104"/>
                  <a:pt x="122" y="110"/>
                  <a:pt x="110" y="63"/>
                </a:cubicBezTo>
                <a:cubicBezTo>
                  <a:pt x="101" y="90"/>
                  <a:pt x="104" y="153"/>
                  <a:pt x="87" y="86"/>
                </a:cubicBezTo>
                <a:cubicBezTo>
                  <a:pt x="94" y="78"/>
                  <a:pt x="102" y="55"/>
                  <a:pt x="110" y="63"/>
                </a:cubicBezTo>
                <a:cubicBezTo>
                  <a:pt x="118" y="71"/>
                  <a:pt x="99" y="83"/>
                  <a:pt x="95" y="94"/>
                </a:cubicBezTo>
                <a:cubicBezTo>
                  <a:pt x="88" y="109"/>
                  <a:pt x="69" y="153"/>
                  <a:pt x="79" y="140"/>
                </a:cubicBezTo>
                <a:cubicBezTo>
                  <a:pt x="84" y="132"/>
                  <a:pt x="95" y="117"/>
                  <a:pt x="95" y="117"/>
                </a:cubicBezTo>
                <a:cubicBezTo>
                  <a:pt x="97" y="124"/>
                  <a:pt x="94" y="140"/>
                  <a:pt x="103" y="140"/>
                </a:cubicBezTo>
                <a:cubicBezTo>
                  <a:pt x="111" y="140"/>
                  <a:pt x="115" y="111"/>
                  <a:pt x="110" y="117"/>
                </a:cubicBezTo>
                <a:cubicBezTo>
                  <a:pt x="89" y="137"/>
                  <a:pt x="79" y="174"/>
                  <a:pt x="72" y="202"/>
                </a:cubicBezTo>
                <a:cubicBezTo>
                  <a:pt x="66" y="220"/>
                  <a:pt x="70" y="244"/>
                  <a:pt x="56" y="257"/>
                </a:cubicBezTo>
                <a:cubicBezTo>
                  <a:pt x="40" y="270"/>
                  <a:pt x="20" y="277"/>
                  <a:pt x="2" y="288"/>
                </a:cubicBezTo>
                <a:cubicBezTo>
                  <a:pt x="15" y="270"/>
                  <a:pt x="24" y="248"/>
                  <a:pt x="40" y="233"/>
                </a:cubicBezTo>
                <a:cubicBezTo>
                  <a:pt x="40" y="232"/>
                  <a:pt x="87" y="204"/>
                  <a:pt x="87" y="202"/>
                </a:cubicBezTo>
                <a:cubicBezTo>
                  <a:pt x="87" y="193"/>
                  <a:pt x="71" y="206"/>
                  <a:pt x="64" y="210"/>
                </a:cubicBezTo>
                <a:cubicBezTo>
                  <a:pt x="55" y="214"/>
                  <a:pt x="48" y="220"/>
                  <a:pt x="40" y="226"/>
                </a:cubicBezTo>
                <a:cubicBezTo>
                  <a:pt x="49" y="196"/>
                  <a:pt x="40" y="205"/>
                  <a:pt x="64" y="19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0" name="Line 64"/>
          <p:cNvSpPr>
            <a:spLocks noChangeShapeType="1"/>
          </p:cNvSpPr>
          <p:nvPr/>
        </p:nvSpPr>
        <p:spPr bwMode="auto">
          <a:xfrm flipV="1">
            <a:off x="4114800" y="6248400"/>
            <a:ext cx="15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1" name="Oval 65"/>
          <p:cNvSpPr>
            <a:spLocks noChangeArrowheads="1"/>
          </p:cNvSpPr>
          <p:nvPr/>
        </p:nvSpPr>
        <p:spPr bwMode="auto">
          <a:xfrm>
            <a:off x="4572000" y="5791200"/>
            <a:ext cx="228600" cy="3048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2" name="Oval 66"/>
          <p:cNvSpPr>
            <a:spLocks noChangeArrowheads="1"/>
          </p:cNvSpPr>
          <p:nvPr/>
        </p:nvSpPr>
        <p:spPr bwMode="auto">
          <a:xfrm>
            <a:off x="4038600" y="5867400"/>
            <a:ext cx="228600" cy="228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3" name="Freeform 67"/>
          <p:cNvSpPr>
            <a:spLocks/>
          </p:cNvSpPr>
          <p:nvPr/>
        </p:nvSpPr>
        <p:spPr bwMode="auto">
          <a:xfrm>
            <a:off x="2838450" y="5721350"/>
            <a:ext cx="1739900" cy="898525"/>
          </a:xfrm>
          <a:custGeom>
            <a:avLst/>
            <a:gdLst>
              <a:gd name="T0" fmla="*/ 620 w 1096"/>
              <a:gd name="T1" fmla="*/ 0 h 566"/>
              <a:gd name="T2" fmla="*/ 363 w 1096"/>
              <a:gd name="T3" fmla="*/ 201 h 566"/>
              <a:gd name="T4" fmla="*/ 472 w 1096"/>
              <a:gd name="T5" fmla="*/ 178 h 566"/>
              <a:gd name="T6" fmla="*/ 503 w 1096"/>
              <a:gd name="T7" fmla="*/ 163 h 566"/>
              <a:gd name="T8" fmla="*/ 558 w 1096"/>
              <a:gd name="T9" fmla="*/ 132 h 566"/>
              <a:gd name="T10" fmla="*/ 379 w 1096"/>
              <a:gd name="T11" fmla="*/ 264 h 566"/>
              <a:gd name="T12" fmla="*/ 309 w 1096"/>
              <a:gd name="T13" fmla="*/ 279 h 566"/>
              <a:gd name="T14" fmla="*/ 286 w 1096"/>
              <a:gd name="T15" fmla="*/ 295 h 566"/>
              <a:gd name="T16" fmla="*/ 255 w 1096"/>
              <a:gd name="T17" fmla="*/ 271 h 566"/>
              <a:gd name="T18" fmla="*/ 317 w 1096"/>
              <a:gd name="T19" fmla="*/ 217 h 566"/>
              <a:gd name="T20" fmla="*/ 449 w 1096"/>
              <a:gd name="T21" fmla="*/ 101 h 566"/>
              <a:gd name="T22" fmla="*/ 511 w 1096"/>
              <a:gd name="T23" fmla="*/ 225 h 566"/>
              <a:gd name="T24" fmla="*/ 534 w 1096"/>
              <a:gd name="T25" fmla="*/ 271 h 566"/>
              <a:gd name="T26" fmla="*/ 161 w 1096"/>
              <a:gd name="T27" fmla="*/ 535 h 566"/>
              <a:gd name="T28" fmla="*/ 317 w 1096"/>
              <a:gd name="T29" fmla="*/ 403 h 566"/>
              <a:gd name="T30" fmla="*/ 317 w 1096"/>
              <a:gd name="T31" fmla="*/ 341 h 566"/>
              <a:gd name="T32" fmla="*/ 22 w 1096"/>
              <a:gd name="T33" fmla="*/ 442 h 566"/>
              <a:gd name="T34" fmla="*/ 270 w 1096"/>
              <a:gd name="T35" fmla="*/ 357 h 566"/>
              <a:gd name="T36" fmla="*/ 511 w 1096"/>
              <a:gd name="T37" fmla="*/ 295 h 566"/>
              <a:gd name="T38" fmla="*/ 472 w 1096"/>
              <a:gd name="T39" fmla="*/ 341 h 566"/>
              <a:gd name="T40" fmla="*/ 371 w 1096"/>
              <a:gd name="T41" fmla="*/ 427 h 566"/>
              <a:gd name="T42" fmla="*/ 705 w 1096"/>
              <a:gd name="T43" fmla="*/ 310 h 566"/>
              <a:gd name="T44" fmla="*/ 604 w 1096"/>
              <a:gd name="T45" fmla="*/ 264 h 566"/>
              <a:gd name="T46" fmla="*/ 620 w 1096"/>
              <a:gd name="T47" fmla="*/ 318 h 566"/>
              <a:gd name="T48" fmla="*/ 651 w 1096"/>
              <a:gd name="T49" fmla="*/ 217 h 566"/>
              <a:gd name="T50" fmla="*/ 581 w 1096"/>
              <a:gd name="T51" fmla="*/ 209 h 566"/>
              <a:gd name="T52" fmla="*/ 596 w 1096"/>
              <a:gd name="T53" fmla="*/ 279 h 566"/>
              <a:gd name="T54" fmla="*/ 627 w 1096"/>
              <a:gd name="T55" fmla="*/ 380 h 566"/>
              <a:gd name="T56" fmla="*/ 666 w 1096"/>
              <a:gd name="T57" fmla="*/ 372 h 566"/>
              <a:gd name="T58" fmla="*/ 736 w 1096"/>
              <a:gd name="T59" fmla="*/ 388 h 566"/>
              <a:gd name="T60" fmla="*/ 961 w 1096"/>
              <a:gd name="T61" fmla="*/ 318 h 566"/>
              <a:gd name="T62" fmla="*/ 985 w 1096"/>
              <a:gd name="T63" fmla="*/ 287 h 566"/>
              <a:gd name="T64" fmla="*/ 938 w 1096"/>
              <a:gd name="T65" fmla="*/ 349 h 566"/>
              <a:gd name="T66" fmla="*/ 992 w 1096"/>
              <a:gd name="T67" fmla="*/ 349 h 566"/>
              <a:gd name="T68" fmla="*/ 1062 w 1096"/>
              <a:gd name="T69" fmla="*/ 341 h 566"/>
              <a:gd name="T70" fmla="*/ 992 w 1096"/>
              <a:gd name="T71" fmla="*/ 302 h 566"/>
              <a:gd name="T72" fmla="*/ 526 w 1096"/>
              <a:gd name="T73" fmla="*/ 357 h 566"/>
              <a:gd name="T74" fmla="*/ 558 w 1096"/>
              <a:gd name="T75" fmla="*/ 264 h 566"/>
              <a:gd name="T76" fmla="*/ 526 w 1096"/>
              <a:gd name="T77" fmla="*/ 209 h 566"/>
              <a:gd name="T78" fmla="*/ 418 w 1096"/>
              <a:gd name="T79" fmla="*/ 264 h 566"/>
              <a:gd name="T80" fmla="*/ 402 w 1096"/>
              <a:gd name="T81" fmla="*/ 295 h 566"/>
              <a:gd name="T82" fmla="*/ 480 w 1096"/>
              <a:gd name="T83" fmla="*/ 186 h 566"/>
              <a:gd name="T84" fmla="*/ 231 w 1096"/>
              <a:gd name="T85" fmla="*/ 287 h 566"/>
              <a:gd name="T86" fmla="*/ 255 w 1096"/>
              <a:gd name="T87" fmla="*/ 256 h 566"/>
              <a:gd name="T88" fmla="*/ 270 w 1096"/>
              <a:gd name="T89" fmla="*/ 163 h 566"/>
              <a:gd name="T90" fmla="*/ 558 w 1096"/>
              <a:gd name="T91" fmla="*/ 287 h 566"/>
              <a:gd name="T92" fmla="*/ 604 w 1096"/>
              <a:gd name="T93" fmla="*/ 326 h 566"/>
              <a:gd name="T94" fmla="*/ 371 w 1096"/>
              <a:gd name="T95" fmla="*/ 38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96" h="566">
                <a:moveTo>
                  <a:pt x="286" y="194"/>
                </a:moveTo>
                <a:cubicBezTo>
                  <a:pt x="357" y="140"/>
                  <a:pt x="421" y="84"/>
                  <a:pt x="503" y="46"/>
                </a:cubicBezTo>
                <a:cubicBezTo>
                  <a:pt x="540" y="27"/>
                  <a:pt x="620" y="0"/>
                  <a:pt x="620" y="0"/>
                </a:cubicBezTo>
                <a:cubicBezTo>
                  <a:pt x="593" y="32"/>
                  <a:pt x="549" y="88"/>
                  <a:pt x="519" y="108"/>
                </a:cubicBezTo>
                <a:cubicBezTo>
                  <a:pt x="488" y="127"/>
                  <a:pt x="455" y="142"/>
                  <a:pt x="426" y="163"/>
                </a:cubicBezTo>
                <a:cubicBezTo>
                  <a:pt x="365" y="205"/>
                  <a:pt x="445" y="169"/>
                  <a:pt x="363" y="201"/>
                </a:cubicBezTo>
                <a:cubicBezTo>
                  <a:pt x="350" y="198"/>
                  <a:pt x="337" y="197"/>
                  <a:pt x="325" y="194"/>
                </a:cubicBezTo>
                <a:cubicBezTo>
                  <a:pt x="309" y="189"/>
                  <a:pt x="278" y="178"/>
                  <a:pt x="278" y="178"/>
                </a:cubicBezTo>
                <a:cubicBezTo>
                  <a:pt x="279" y="177"/>
                  <a:pt x="609" y="142"/>
                  <a:pt x="472" y="178"/>
                </a:cubicBezTo>
                <a:cubicBezTo>
                  <a:pt x="446" y="175"/>
                  <a:pt x="386" y="195"/>
                  <a:pt x="394" y="170"/>
                </a:cubicBezTo>
                <a:cubicBezTo>
                  <a:pt x="404" y="134"/>
                  <a:pt x="564" y="105"/>
                  <a:pt x="596" y="101"/>
                </a:cubicBezTo>
                <a:cubicBezTo>
                  <a:pt x="573" y="158"/>
                  <a:pt x="560" y="151"/>
                  <a:pt x="503" y="163"/>
                </a:cubicBezTo>
                <a:cubicBezTo>
                  <a:pt x="492" y="160"/>
                  <a:pt x="470" y="165"/>
                  <a:pt x="472" y="155"/>
                </a:cubicBezTo>
                <a:cubicBezTo>
                  <a:pt x="477" y="114"/>
                  <a:pt x="536" y="96"/>
                  <a:pt x="565" y="77"/>
                </a:cubicBezTo>
                <a:cubicBezTo>
                  <a:pt x="603" y="89"/>
                  <a:pt x="600" y="80"/>
                  <a:pt x="558" y="132"/>
                </a:cubicBezTo>
                <a:cubicBezTo>
                  <a:pt x="496" y="207"/>
                  <a:pt x="425" y="263"/>
                  <a:pt x="332" y="295"/>
                </a:cubicBezTo>
                <a:cubicBezTo>
                  <a:pt x="340" y="287"/>
                  <a:pt x="346" y="277"/>
                  <a:pt x="356" y="271"/>
                </a:cubicBezTo>
                <a:cubicBezTo>
                  <a:pt x="362" y="266"/>
                  <a:pt x="381" y="256"/>
                  <a:pt x="379" y="264"/>
                </a:cubicBezTo>
                <a:cubicBezTo>
                  <a:pt x="374" y="277"/>
                  <a:pt x="360" y="287"/>
                  <a:pt x="348" y="295"/>
                </a:cubicBezTo>
                <a:cubicBezTo>
                  <a:pt x="333" y="303"/>
                  <a:pt x="301" y="310"/>
                  <a:pt x="301" y="310"/>
                </a:cubicBezTo>
                <a:cubicBezTo>
                  <a:pt x="337" y="256"/>
                  <a:pt x="347" y="253"/>
                  <a:pt x="309" y="279"/>
                </a:cubicBezTo>
                <a:cubicBezTo>
                  <a:pt x="320" y="244"/>
                  <a:pt x="336" y="221"/>
                  <a:pt x="371" y="209"/>
                </a:cubicBezTo>
                <a:cubicBezTo>
                  <a:pt x="342" y="266"/>
                  <a:pt x="328" y="283"/>
                  <a:pt x="278" y="318"/>
                </a:cubicBezTo>
                <a:cubicBezTo>
                  <a:pt x="278" y="318"/>
                  <a:pt x="292" y="290"/>
                  <a:pt x="286" y="295"/>
                </a:cubicBezTo>
                <a:cubicBezTo>
                  <a:pt x="255" y="314"/>
                  <a:pt x="270" y="306"/>
                  <a:pt x="239" y="318"/>
                </a:cubicBezTo>
                <a:cubicBezTo>
                  <a:pt x="236" y="310"/>
                  <a:pt x="228" y="302"/>
                  <a:pt x="231" y="295"/>
                </a:cubicBezTo>
                <a:cubicBezTo>
                  <a:pt x="234" y="284"/>
                  <a:pt x="247" y="279"/>
                  <a:pt x="255" y="271"/>
                </a:cubicBezTo>
                <a:cubicBezTo>
                  <a:pt x="260" y="263"/>
                  <a:pt x="262" y="252"/>
                  <a:pt x="270" y="248"/>
                </a:cubicBezTo>
                <a:cubicBezTo>
                  <a:pt x="281" y="241"/>
                  <a:pt x="296" y="242"/>
                  <a:pt x="309" y="240"/>
                </a:cubicBezTo>
                <a:cubicBezTo>
                  <a:pt x="311" y="232"/>
                  <a:pt x="308" y="217"/>
                  <a:pt x="317" y="217"/>
                </a:cubicBezTo>
                <a:cubicBezTo>
                  <a:pt x="326" y="217"/>
                  <a:pt x="351" y="257"/>
                  <a:pt x="356" y="264"/>
                </a:cubicBezTo>
                <a:cubicBezTo>
                  <a:pt x="308" y="277"/>
                  <a:pt x="303" y="285"/>
                  <a:pt x="371" y="186"/>
                </a:cubicBezTo>
                <a:cubicBezTo>
                  <a:pt x="392" y="154"/>
                  <a:pt x="426" y="131"/>
                  <a:pt x="449" y="101"/>
                </a:cubicBezTo>
                <a:cubicBezTo>
                  <a:pt x="456" y="106"/>
                  <a:pt x="469" y="107"/>
                  <a:pt x="472" y="116"/>
                </a:cubicBezTo>
                <a:cubicBezTo>
                  <a:pt x="474" y="126"/>
                  <a:pt x="451" y="189"/>
                  <a:pt x="472" y="132"/>
                </a:cubicBezTo>
                <a:cubicBezTo>
                  <a:pt x="480" y="172"/>
                  <a:pt x="481" y="194"/>
                  <a:pt x="511" y="225"/>
                </a:cubicBezTo>
                <a:cubicBezTo>
                  <a:pt x="513" y="217"/>
                  <a:pt x="510" y="203"/>
                  <a:pt x="519" y="201"/>
                </a:cubicBezTo>
                <a:cubicBezTo>
                  <a:pt x="539" y="195"/>
                  <a:pt x="546" y="230"/>
                  <a:pt x="550" y="240"/>
                </a:cubicBezTo>
                <a:cubicBezTo>
                  <a:pt x="544" y="250"/>
                  <a:pt x="535" y="259"/>
                  <a:pt x="534" y="271"/>
                </a:cubicBezTo>
                <a:cubicBezTo>
                  <a:pt x="532" y="279"/>
                  <a:pt x="546" y="287"/>
                  <a:pt x="542" y="295"/>
                </a:cubicBezTo>
                <a:cubicBezTo>
                  <a:pt x="529" y="314"/>
                  <a:pt x="508" y="328"/>
                  <a:pt x="488" y="341"/>
                </a:cubicBezTo>
                <a:cubicBezTo>
                  <a:pt x="380" y="408"/>
                  <a:pt x="266" y="464"/>
                  <a:pt x="161" y="535"/>
                </a:cubicBezTo>
                <a:cubicBezTo>
                  <a:pt x="145" y="545"/>
                  <a:pt x="115" y="566"/>
                  <a:pt x="115" y="566"/>
                </a:cubicBezTo>
                <a:cubicBezTo>
                  <a:pt x="129" y="524"/>
                  <a:pt x="205" y="492"/>
                  <a:pt x="239" y="466"/>
                </a:cubicBezTo>
                <a:cubicBezTo>
                  <a:pt x="265" y="445"/>
                  <a:pt x="317" y="403"/>
                  <a:pt x="317" y="403"/>
                </a:cubicBezTo>
                <a:cubicBezTo>
                  <a:pt x="298" y="400"/>
                  <a:pt x="280" y="396"/>
                  <a:pt x="262" y="396"/>
                </a:cubicBezTo>
                <a:cubicBezTo>
                  <a:pt x="251" y="396"/>
                  <a:pt x="235" y="412"/>
                  <a:pt x="231" y="403"/>
                </a:cubicBezTo>
                <a:cubicBezTo>
                  <a:pt x="226" y="393"/>
                  <a:pt x="305" y="350"/>
                  <a:pt x="317" y="341"/>
                </a:cubicBezTo>
                <a:cubicBezTo>
                  <a:pt x="325" y="334"/>
                  <a:pt x="350" y="316"/>
                  <a:pt x="340" y="318"/>
                </a:cubicBezTo>
                <a:cubicBezTo>
                  <a:pt x="243" y="329"/>
                  <a:pt x="96" y="408"/>
                  <a:pt x="6" y="450"/>
                </a:cubicBezTo>
                <a:cubicBezTo>
                  <a:pt x="0" y="452"/>
                  <a:pt x="16" y="443"/>
                  <a:pt x="22" y="442"/>
                </a:cubicBezTo>
                <a:cubicBezTo>
                  <a:pt x="45" y="434"/>
                  <a:pt x="69" y="428"/>
                  <a:pt x="92" y="419"/>
                </a:cubicBezTo>
                <a:cubicBezTo>
                  <a:pt x="113" y="410"/>
                  <a:pt x="132" y="396"/>
                  <a:pt x="154" y="388"/>
                </a:cubicBezTo>
                <a:cubicBezTo>
                  <a:pt x="189" y="374"/>
                  <a:pt x="233" y="370"/>
                  <a:pt x="270" y="357"/>
                </a:cubicBezTo>
                <a:cubicBezTo>
                  <a:pt x="309" y="342"/>
                  <a:pt x="347" y="323"/>
                  <a:pt x="387" y="310"/>
                </a:cubicBezTo>
                <a:cubicBezTo>
                  <a:pt x="394" y="307"/>
                  <a:pt x="402" y="304"/>
                  <a:pt x="410" y="302"/>
                </a:cubicBezTo>
                <a:cubicBezTo>
                  <a:pt x="449" y="312"/>
                  <a:pt x="469" y="301"/>
                  <a:pt x="511" y="295"/>
                </a:cubicBezTo>
                <a:cubicBezTo>
                  <a:pt x="489" y="313"/>
                  <a:pt x="413" y="382"/>
                  <a:pt x="387" y="396"/>
                </a:cubicBezTo>
                <a:cubicBezTo>
                  <a:pt x="374" y="402"/>
                  <a:pt x="406" y="373"/>
                  <a:pt x="418" y="365"/>
                </a:cubicBezTo>
                <a:cubicBezTo>
                  <a:pt x="432" y="354"/>
                  <a:pt x="454" y="346"/>
                  <a:pt x="472" y="341"/>
                </a:cubicBezTo>
                <a:cubicBezTo>
                  <a:pt x="479" y="338"/>
                  <a:pt x="501" y="329"/>
                  <a:pt x="495" y="334"/>
                </a:cubicBezTo>
                <a:cubicBezTo>
                  <a:pt x="441" y="369"/>
                  <a:pt x="395" y="391"/>
                  <a:pt x="340" y="419"/>
                </a:cubicBezTo>
                <a:cubicBezTo>
                  <a:pt x="350" y="421"/>
                  <a:pt x="360" y="427"/>
                  <a:pt x="371" y="427"/>
                </a:cubicBezTo>
                <a:cubicBezTo>
                  <a:pt x="392" y="425"/>
                  <a:pt x="433" y="411"/>
                  <a:pt x="433" y="411"/>
                </a:cubicBezTo>
                <a:cubicBezTo>
                  <a:pt x="487" y="377"/>
                  <a:pt x="550" y="361"/>
                  <a:pt x="612" y="349"/>
                </a:cubicBezTo>
                <a:cubicBezTo>
                  <a:pt x="706" y="293"/>
                  <a:pt x="587" y="359"/>
                  <a:pt x="705" y="310"/>
                </a:cubicBezTo>
                <a:cubicBezTo>
                  <a:pt x="804" y="268"/>
                  <a:pt x="693" y="300"/>
                  <a:pt x="775" y="279"/>
                </a:cubicBezTo>
                <a:cubicBezTo>
                  <a:pt x="746" y="299"/>
                  <a:pt x="713" y="309"/>
                  <a:pt x="682" y="326"/>
                </a:cubicBezTo>
                <a:cubicBezTo>
                  <a:pt x="612" y="314"/>
                  <a:pt x="642" y="316"/>
                  <a:pt x="604" y="264"/>
                </a:cubicBezTo>
                <a:cubicBezTo>
                  <a:pt x="601" y="256"/>
                  <a:pt x="596" y="231"/>
                  <a:pt x="596" y="240"/>
                </a:cubicBezTo>
                <a:cubicBezTo>
                  <a:pt x="596" y="258"/>
                  <a:pt x="598" y="277"/>
                  <a:pt x="604" y="295"/>
                </a:cubicBezTo>
                <a:cubicBezTo>
                  <a:pt x="606" y="303"/>
                  <a:pt x="610" y="318"/>
                  <a:pt x="620" y="318"/>
                </a:cubicBezTo>
                <a:cubicBezTo>
                  <a:pt x="628" y="318"/>
                  <a:pt x="614" y="302"/>
                  <a:pt x="612" y="295"/>
                </a:cubicBezTo>
                <a:cubicBezTo>
                  <a:pt x="608" y="276"/>
                  <a:pt x="591" y="199"/>
                  <a:pt x="612" y="186"/>
                </a:cubicBezTo>
                <a:cubicBezTo>
                  <a:pt x="625" y="176"/>
                  <a:pt x="639" y="205"/>
                  <a:pt x="651" y="217"/>
                </a:cubicBezTo>
                <a:cubicBezTo>
                  <a:pt x="657" y="223"/>
                  <a:pt x="673" y="245"/>
                  <a:pt x="666" y="240"/>
                </a:cubicBezTo>
                <a:cubicBezTo>
                  <a:pt x="633" y="218"/>
                  <a:pt x="610" y="179"/>
                  <a:pt x="589" y="147"/>
                </a:cubicBezTo>
                <a:cubicBezTo>
                  <a:pt x="586" y="167"/>
                  <a:pt x="588" y="189"/>
                  <a:pt x="581" y="209"/>
                </a:cubicBezTo>
                <a:cubicBezTo>
                  <a:pt x="577" y="216"/>
                  <a:pt x="576" y="178"/>
                  <a:pt x="573" y="186"/>
                </a:cubicBezTo>
                <a:cubicBezTo>
                  <a:pt x="564" y="202"/>
                  <a:pt x="567" y="222"/>
                  <a:pt x="565" y="240"/>
                </a:cubicBezTo>
                <a:cubicBezTo>
                  <a:pt x="575" y="253"/>
                  <a:pt x="587" y="264"/>
                  <a:pt x="596" y="279"/>
                </a:cubicBezTo>
                <a:cubicBezTo>
                  <a:pt x="614" y="307"/>
                  <a:pt x="611" y="328"/>
                  <a:pt x="643" y="349"/>
                </a:cubicBezTo>
                <a:cubicBezTo>
                  <a:pt x="680" y="403"/>
                  <a:pt x="650" y="353"/>
                  <a:pt x="635" y="357"/>
                </a:cubicBezTo>
                <a:cubicBezTo>
                  <a:pt x="627" y="358"/>
                  <a:pt x="633" y="375"/>
                  <a:pt x="627" y="380"/>
                </a:cubicBezTo>
                <a:cubicBezTo>
                  <a:pt x="616" y="387"/>
                  <a:pt x="601" y="388"/>
                  <a:pt x="589" y="388"/>
                </a:cubicBezTo>
                <a:cubicBezTo>
                  <a:pt x="580" y="388"/>
                  <a:pt x="603" y="381"/>
                  <a:pt x="612" y="380"/>
                </a:cubicBezTo>
                <a:cubicBezTo>
                  <a:pt x="630" y="377"/>
                  <a:pt x="648" y="375"/>
                  <a:pt x="666" y="372"/>
                </a:cubicBezTo>
                <a:cubicBezTo>
                  <a:pt x="674" y="370"/>
                  <a:pt x="681" y="366"/>
                  <a:pt x="690" y="365"/>
                </a:cubicBezTo>
                <a:cubicBezTo>
                  <a:pt x="710" y="361"/>
                  <a:pt x="731" y="359"/>
                  <a:pt x="752" y="357"/>
                </a:cubicBezTo>
                <a:cubicBezTo>
                  <a:pt x="840" y="330"/>
                  <a:pt x="882" y="311"/>
                  <a:pt x="736" y="388"/>
                </a:cubicBezTo>
                <a:cubicBezTo>
                  <a:pt x="702" y="405"/>
                  <a:pt x="660" y="408"/>
                  <a:pt x="744" y="396"/>
                </a:cubicBezTo>
                <a:cubicBezTo>
                  <a:pt x="774" y="383"/>
                  <a:pt x="806" y="367"/>
                  <a:pt x="837" y="357"/>
                </a:cubicBezTo>
                <a:cubicBezTo>
                  <a:pt x="881" y="340"/>
                  <a:pt x="918" y="337"/>
                  <a:pt x="961" y="318"/>
                </a:cubicBezTo>
                <a:cubicBezTo>
                  <a:pt x="976" y="310"/>
                  <a:pt x="991" y="301"/>
                  <a:pt x="1008" y="295"/>
                </a:cubicBezTo>
                <a:cubicBezTo>
                  <a:pt x="1030" y="285"/>
                  <a:pt x="1078" y="271"/>
                  <a:pt x="1078" y="271"/>
                </a:cubicBezTo>
                <a:cubicBezTo>
                  <a:pt x="1027" y="237"/>
                  <a:pt x="1026" y="245"/>
                  <a:pt x="985" y="287"/>
                </a:cubicBezTo>
                <a:cubicBezTo>
                  <a:pt x="990" y="294"/>
                  <a:pt x="992" y="304"/>
                  <a:pt x="1000" y="310"/>
                </a:cubicBezTo>
                <a:cubicBezTo>
                  <a:pt x="1006" y="315"/>
                  <a:pt x="1029" y="311"/>
                  <a:pt x="1024" y="318"/>
                </a:cubicBezTo>
                <a:cubicBezTo>
                  <a:pt x="1008" y="338"/>
                  <a:pt x="960" y="343"/>
                  <a:pt x="938" y="349"/>
                </a:cubicBezTo>
                <a:cubicBezTo>
                  <a:pt x="927" y="351"/>
                  <a:pt x="897" y="361"/>
                  <a:pt x="907" y="357"/>
                </a:cubicBezTo>
                <a:cubicBezTo>
                  <a:pt x="921" y="349"/>
                  <a:pt x="954" y="341"/>
                  <a:pt x="954" y="341"/>
                </a:cubicBezTo>
                <a:cubicBezTo>
                  <a:pt x="966" y="343"/>
                  <a:pt x="988" y="336"/>
                  <a:pt x="992" y="349"/>
                </a:cubicBezTo>
                <a:cubicBezTo>
                  <a:pt x="995" y="360"/>
                  <a:pt x="950" y="359"/>
                  <a:pt x="961" y="365"/>
                </a:cubicBezTo>
                <a:cubicBezTo>
                  <a:pt x="975" y="372"/>
                  <a:pt x="992" y="359"/>
                  <a:pt x="1008" y="357"/>
                </a:cubicBezTo>
                <a:cubicBezTo>
                  <a:pt x="1025" y="350"/>
                  <a:pt x="1053" y="357"/>
                  <a:pt x="1062" y="341"/>
                </a:cubicBezTo>
                <a:cubicBezTo>
                  <a:pt x="1065" y="333"/>
                  <a:pt x="1046" y="336"/>
                  <a:pt x="1039" y="334"/>
                </a:cubicBezTo>
                <a:cubicBezTo>
                  <a:pt x="1028" y="331"/>
                  <a:pt x="1018" y="328"/>
                  <a:pt x="1008" y="326"/>
                </a:cubicBezTo>
                <a:cubicBezTo>
                  <a:pt x="1046" y="286"/>
                  <a:pt x="1096" y="290"/>
                  <a:pt x="992" y="302"/>
                </a:cubicBezTo>
                <a:cubicBezTo>
                  <a:pt x="847" y="352"/>
                  <a:pt x="782" y="343"/>
                  <a:pt x="596" y="349"/>
                </a:cubicBezTo>
                <a:cubicBezTo>
                  <a:pt x="526" y="367"/>
                  <a:pt x="611" y="349"/>
                  <a:pt x="503" y="349"/>
                </a:cubicBezTo>
                <a:cubicBezTo>
                  <a:pt x="494" y="349"/>
                  <a:pt x="517" y="356"/>
                  <a:pt x="526" y="357"/>
                </a:cubicBezTo>
                <a:cubicBezTo>
                  <a:pt x="595" y="363"/>
                  <a:pt x="736" y="372"/>
                  <a:pt x="736" y="372"/>
                </a:cubicBezTo>
                <a:cubicBezTo>
                  <a:pt x="689" y="356"/>
                  <a:pt x="644" y="346"/>
                  <a:pt x="604" y="318"/>
                </a:cubicBezTo>
                <a:cubicBezTo>
                  <a:pt x="589" y="277"/>
                  <a:pt x="582" y="302"/>
                  <a:pt x="558" y="264"/>
                </a:cubicBezTo>
                <a:cubicBezTo>
                  <a:pt x="528" y="272"/>
                  <a:pt x="500" y="284"/>
                  <a:pt x="472" y="295"/>
                </a:cubicBezTo>
                <a:cubicBezTo>
                  <a:pt x="480" y="263"/>
                  <a:pt x="479" y="252"/>
                  <a:pt x="503" y="225"/>
                </a:cubicBezTo>
                <a:cubicBezTo>
                  <a:pt x="508" y="217"/>
                  <a:pt x="532" y="202"/>
                  <a:pt x="526" y="209"/>
                </a:cubicBezTo>
                <a:cubicBezTo>
                  <a:pt x="485" y="249"/>
                  <a:pt x="440" y="291"/>
                  <a:pt x="394" y="326"/>
                </a:cubicBezTo>
                <a:cubicBezTo>
                  <a:pt x="402" y="328"/>
                  <a:pt x="411" y="339"/>
                  <a:pt x="418" y="334"/>
                </a:cubicBezTo>
                <a:cubicBezTo>
                  <a:pt x="435" y="320"/>
                  <a:pt x="420" y="275"/>
                  <a:pt x="418" y="264"/>
                </a:cubicBezTo>
                <a:cubicBezTo>
                  <a:pt x="420" y="256"/>
                  <a:pt x="417" y="240"/>
                  <a:pt x="426" y="240"/>
                </a:cubicBezTo>
                <a:cubicBezTo>
                  <a:pt x="444" y="240"/>
                  <a:pt x="426" y="286"/>
                  <a:pt x="426" y="287"/>
                </a:cubicBezTo>
                <a:cubicBezTo>
                  <a:pt x="420" y="292"/>
                  <a:pt x="410" y="292"/>
                  <a:pt x="402" y="295"/>
                </a:cubicBezTo>
                <a:cubicBezTo>
                  <a:pt x="402" y="295"/>
                  <a:pt x="386" y="305"/>
                  <a:pt x="379" y="310"/>
                </a:cubicBezTo>
                <a:cubicBezTo>
                  <a:pt x="468" y="155"/>
                  <a:pt x="410" y="180"/>
                  <a:pt x="488" y="155"/>
                </a:cubicBezTo>
                <a:cubicBezTo>
                  <a:pt x="485" y="165"/>
                  <a:pt x="486" y="177"/>
                  <a:pt x="480" y="186"/>
                </a:cubicBezTo>
                <a:cubicBezTo>
                  <a:pt x="474" y="192"/>
                  <a:pt x="464" y="190"/>
                  <a:pt x="457" y="194"/>
                </a:cubicBezTo>
                <a:cubicBezTo>
                  <a:pt x="430" y="206"/>
                  <a:pt x="405" y="221"/>
                  <a:pt x="379" y="233"/>
                </a:cubicBezTo>
                <a:cubicBezTo>
                  <a:pt x="322" y="256"/>
                  <a:pt x="282" y="269"/>
                  <a:pt x="231" y="287"/>
                </a:cubicBezTo>
                <a:cubicBezTo>
                  <a:pt x="220" y="284"/>
                  <a:pt x="203" y="289"/>
                  <a:pt x="200" y="279"/>
                </a:cubicBezTo>
                <a:cubicBezTo>
                  <a:pt x="197" y="269"/>
                  <a:pt x="215" y="267"/>
                  <a:pt x="224" y="264"/>
                </a:cubicBezTo>
                <a:cubicBezTo>
                  <a:pt x="233" y="259"/>
                  <a:pt x="244" y="258"/>
                  <a:pt x="255" y="256"/>
                </a:cubicBezTo>
                <a:cubicBezTo>
                  <a:pt x="265" y="248"/>
                  <a:pt x="277" y="243"/>
                  <a:pt x="286" y="233"/>
                </a:cubicBezTo>
                <a:cubicBezTo>
                  <a:pt x="304" y="209"/>
                  <a:pt x="287" y="205"/>
                  <a:pt x="278" y="186"/>
                </a:cubicBezTo>
                <a:cubicBezTo>
                  <a:pt x="274" y="178"/>
                  <a:pt x="275" y="168"/>
                  <a:pt x="270" y="163"/>
                </a:cubicBezTo>
                <a:cubicBezTo>
                  <a:pt x="264" y="157"/>
                  <a:pt x="238" y="154"/>
                  <a:pt x="247" y="155"/>
                </a:cubicBezTo>
                <a:cubicBezTo>
                  <a:pt x="280" y="158"/>
                  <a:pt x="314" y="165"/>
                  <a:pt x="348" y="170"/>
                </a:cubicBezTo>
                <a:cubicBezTo>
                  <a:pt x="422" y="203"/>
                  <a:pt x="485" y="250"/>
                  <a:pt x="558" y="287"/>
                </a:cubicBezTo>
                <a:cubicBezTo>
                  <a:pt x="565" y="284"/>
                  <a:pt x="573" y="276"/>
                  <a:pt x="581" y="279"/>
                </a:cubicBezTo>
                <a:cubicBezTo>
                  <a:pt x="615" y="290"/>
                  <a:pt x="595" y="325"/>
                  <a:pt x="612" y="279"/>
                </a:cubicBezTo>
                <a:cubicBezTo>
                  <a:pt x="645" y="290"/>
                  <a:pt x="650" y="284"/>
                  <a:pt x="604" y="326"/>
                </a:cubicBezTo>
                <a:cubicBezTo>
                  <a:pt x="561" y="364"/>
                  <a:pt x="557" y="357"/>
                  <a:pt x="503" y="365"/>
                </a:cubicBezTo>
                <a:cubicBezTo>
                  <a:pt x="466" y="352"/>
                  <a:pt x="431" y="366"/>
                  <a:pt x="394" y="372"/>
                </a:cubicBezTo>
                <a:cubicBezTo>
                  <a:pt x="386" y="374"/>
                  <a:pt x="362" y="380"/>
                  <a:pt x="371" y="380"/>
                </a:cubicBezTo>
                <a:cubicBezTo>
                  <a:pt x="412" y="380"/>
                  <a:pt x="462" y="364"/>
                  <a:pt x="503" y="357"/>
                </a:cubicBezTo>
                <a:cubicBezTo>
                  <a:pt x="573" y="368"/>
                  <a:pt x="565" y="365"/>
                  <a:pt x="480" y="365"/>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4" name="Freeform 68"/>
          <p:cNvSpPr>
            <a:spLocks/>
          </p:cNvSpPr>
          <p:nvPr/>
        </p:nvSpPr>
        <p:spPr bwMode="auto">
          <a:xfrm rot="41364">
            <a:off x="838200" y="5638800"/>
            <a:ext cx="204788" cy="473075"/>
          </a:xfrm>
          <a:custGeom>
            <a:avLst/>
            <a:gdLst>
              <a:gd name="T0" fmla="*/ 61 w 129"/>
              <a:gd name="T1" fmla="*/ 4 h 298"/>
              <a:gd name="T2" fmla="*/ 84 w 129"/>
              <a:gd name="T3" fmla="*/ 113 h 298"/>
              <a:gd name="T4" fmla="*/ 92 w 129"/>
              <a:gd name="T5" fmla="*/ 144 h 298"/>
              <a:gd name="T6" fmla="*/ 53 w 129"/>
              <a:gd name="T7" fmla="*/ 160 h 298"/>
              <a:gd name="T8" fmla="*/ 77 w 129"/>
              <a:gd name="T9" fmla="*/ 183 h 298"/>
              <a:gd name="T10" fmla="*/ 84 w 129"/>
              <a:gd name="T11" fmla="*/ 206 h 298"/>
              <a:gd name="T12" fmla="*/ 115 w 129"/>
              <a:gd name="T13" fmla="*/ 175 h 298"/>
              <a:gd name="T14" fmla="*/ 69 w 129"/>
              <a:gd name="T15" fmla="*/ 206 h 298"/>
              <a:gd name="T16" fmla="*/ 84 w 129"/>
              <a:gd name="T17" fmla="*/ 229 h 298"/>
              <a:gd name="T18" fmla="*/ 45 w 129"/>
              <a:gd name="T19" fmla="*/ 268 h 298"/>
              <a:gd name="T20" fmla="*/ 30 w 129"/>
              <a:gd name="T21" fmla="*/ 292 h 298"/>
              <a:gd name="T22" fmla="*/ 53 w 129"/>
              <a:gd name="T23" fmla="*/ 268 h 298"/>
              <a:gd name="T24" fmla="*/ 108 w 129"/>
              <a:gd name="T25" fmla="*/ 206 h 298"/>
              <a:gd name="T26" fmla="*/ 92 w 129"/>
              <a:gd name="T27" fmla="*/ 136 h 298"/>
              <a:gd name="T28" fmla="*/ 45 w 129"/>
              <a:gd name="T29" fmla="*/ 12 h 298"/>
              <a:gd name="T30" fmla="*/ 69 w 129"/>
              <a:gd name="T31" fmla="*/ 4 h 298"/>
              <a:gd name="T32" fmla="*/ 77 w 129"/>
              <a:gd name="T33" fmla="*/ 27 h 298"/>
              <a:gd name="T34" fmla="*/ 84 w 129"/>
              <a:gd name="T35" fmla="*/ 97 h 298"/>
              <a:gd name="T36" fmla="*/ 61 w 129"/>
              <a:gd name="T37" fmla="*/ 222 h 298"/>
              <a:gd name="T38" fmla="*/ 84 w 129"/>
              <a:gd name="T39" fmla="*/ 229 h 298"/>
              <a:gd name="T40" fmla="*/ 61 w 129"/>
              <a:gd name="T41" fmla="*/ 245 h 298"/>
              <a:gd name="T42" fmla="*/ 22 w 129"/>
              <a:gd name="T43" fmla="*/ 284 h 298"/>
              <a:gd name="T44" fmla="*/ 69 w 129"/>
              <a:gd name="T45" fmla="*/ 1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9" h="298">
                <a:moveTo>
                  <a:pt x="61" y="4"/>
                </a:moveTo>
                <a:cubicBezTo>
                  <a:pt x="68" y="40"/>
                  <a:pt x="77" y="76"/>
                  <a:pt x="84" y="113"/>
                </a:cubicBezTo>
                <a:cubicBezTo>
                  <a:pt x="105" y="51"/>
                  <a:pt x="94" y="135"/>
                  <a:pt x="92" y="144"/>
                </a:cubicBezTo>
                <a:cubicBezTo>
                  <a:pt x="83" y="140"/>
                  <a:pt x="46" y="119"/>
                  <a:pt x="53" y="160"/>
                </a:cubicBezTo>
                <a:cubicBezTo>
                  <a:pt x="54" y="170"/>
                  <a:pt x="69" y="175"/>
                  <a:pt x="77" y="183"/>
                </a:cubicBezTo>
                <a:cubicBezTo>
                  <a:pt x="79" y="190"/>
                  <a:pt x="76" y="207"/>
                  <a:pt x="84" y="206"/>
                </a:cubicBezTo>
                <a:cubicBezTo>
                  <a:pt x="98" y="202"/>
                  <a:pt x="129" y="175"/>
                  <a:pt x="115" y="175"/>
                </a:cubicBezTo>
                <a:cubicBezTo>
                  <a:pt x="96" y="175"/>
                  <a:pt x="69" y="206"/>
                  <a:pt x="69" y="206"/>
                </a:cubicBezTo>
                <a:cubicBezTo>
                  <a:pt x="53" y="250"/>
                  <a:pt x="0" y="272"/>
                  <a:pt x="84" y="229"/>
                </a:cubicBezTo>
                <a:cubicBezTo>
                  <a:pt x="44" y="293"/>
                  <a:pt x="96" y="216"/>
                  <a:pt x="45" y="268"/>
                </a:cubicBezTo>
                <a:cubicBezTo>
                  <a:pt x="38" y="274"/>
                  <a:pt x="23" y="298"/>
                  <a:pt x="30" y="292"/>
                </a:cubicBezTo>
                <a:cubicBezTo>
                  <a:pt x="37" y="284"/>
                  <a:pt x="45" y="276"/>
                  <a:pt x="53" y="268"/>
                </a:cubicBezTo>
                <a:cubicBezTo>
                  <a:pt x="107" y="204"/>
                  <a:pt x="60" y="251"/>
                  <a:pt x="108" y="206"/>
                </a:cubicBezTo>
                <a:cubicBezTo>
                  <a:pt x="118" y="170"/>
                  <a:pt x="103" y="169"/>
                  <a:pt x="92" y="136"/>
                </a:cubicBezTo>
                <a:cubicBezTo>
                  <a:pt x="102" y="82"/>
                  <a:pt x="91" y="40"/>
                  <a:pt x="45" y="12"/>
                </a:cubicBezTo>
                <a:cubicBezTo>
                  <a:pt x="53" y="9"/>
                  <a:pt x="61" y="0"/>
                  <a:pt x="69" y="4"/>
                </a:cubicBezTo>
                <a:cubicBezTo>
                  <a:pt x="76" y="7"/>
                  <a:pt x="75" y="18"/>
                  <a:pt x="77" y="27"/>
                </a:cubicBezTo>
                <a:cubicBezTo>
                  <a:pt x="80" y="50"/>
                  <a:pt x="81" y="73"/>
                  <a:pt x="84" y="97"/>
                </a:cubicBezTo>
                <a:cubicBezTo>
                  <a:pt x="76" y="147"/>
                  <a:pt x="89" y="178"/>
                  <a:pt x="61" y="222"/>
                </a:cubicBezTo>
                <a:cubicBezTo>
                  <a:pt x="68" y="224"/>
                  <a:pt x="84" y="220"/>
                  <a:pt x="84" y="229"/>
                </a:cubicBezTo>
                <a:cubicBezTo>
                  <a:pt x="84" y="238"/>
                  <a:pt x="67" y="238"/>
                  <a:pt x="61" y="245"/>
                </a:cubicBezTo>
                <a:cubicBezTo>
                  <a:pt x="47" y="257"/>
                  <a:pt x="22" y="284"/>
                  <a:pt x="22" y="284"/>
                </a:cubicBezTo>
                <a:cubicBezTo>
                  <a:pt x="47" y="246"/>
                  <a:pt x="69" y="246"/>
                  <a:pt x="69" y="19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5" name="Oval 69"/>
          <p:cNvSpPr>
            <a:spLocks noChangeArrowheads="1"/>
          </p:cNvSpPr>
          <p:nvPr/>
        </p:nvSpPr>
        <p:spPr bwMode="auto">
          <a:xfrm>
            <a:off x="3581400" y="5638800"/>
            <a:ext cx="228600" cy="228600"/>
          </a:xfrm>
          <a:prstGeom prst="ellipse">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6" name="Oval 70"/>
          <p:cNvSpPr>
            <a:spLocks noChangeArrowheads="1"/>
          </p:cNvSpPr>
          <p:nvPr/>
        </p:nvSpPr>
        <p:spPr bwMode="auto">
          <a:xfrm>
            <a:off x="5257800" y="5486400"/>
            <a:ext cx="228600" cy="228600"/>
          </a:xfrm>
          <a:prstGeom prst="ellipse">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7" name="Oval 71"/>
          <p:cNvSpPr>
            <a:spLocks noChangeArrowheads="1"/>
          </p:cNvSpPr>
          <p:nvPr/>
        </p:nvSpPr>
        <p:spPr bwMode="auto">
          <a:xfrm>
            <a:off x="5486400" y="5486400"/>
            <a:ext cx="228600" cy="228600"/>
          </a:xfrm>
          <a:prstGeom prst="ellipse">
            <a:avLst/>
          </a:prstGeom>
          <a:solidFill>
            <a:srgbClr val="FF3300"/>
          </a:solidFill>
          <a:ln w="12700">
            <a:solidFill>
              <a:srgbClr val="FF33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8" name="Oval 72"/>
          <p:cNvSpPr>
            <a:spLocks noChangeArrowheads="1"/>
          </p:cNvSpPr>
          <p:nvPr/>
        </p:nvSpPr>
        <p:spPr bwMode="auto">
          <a:xfrm>
            <a:off x="3352800" y="5638800"/>
            <a:ext cx="228600" cy="228600"/>
          </a:xfrm>
          <a:prstGeom prst="ellipse">
            <a:avLst/>
          </a:prstGeom>
          <a:solidFill>
            <a:srgbClr val="FF3300"/>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89" name="Line 73"/>
          <p:cNvSpPr>
            <a:spLocks noChangeShapeType="1"/>
          </p:cNvSpPr>
          <p:nvPr/>
        </p:nvSpPr>
        <p:spPr bwMode="auto">
          <a:xfrm rot="17820">
            <a:off x="5715000" y="5105400"/>
            <a:ext cx="2971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0" name="Freeform 74"/>
          <p:cNvSpPr>
            <a:spLocks/>
          </p:cNvSpPr>
          <p:nvPr/>
        </p:nvSpPr>
        <p:spPr bwMode="auto">
          <a:xfrm>
            <a:off x="685800" y="4038600"/>
            <a:ext cx="196850" cy="333375"/>
          </a:xfrm>
          <a:custGeom>
            <a:avLst/>
            <a:gdLst>
              <a:gd name="T0" fmla="*/ 124 w 124"/>
              <a:gd name="T1" fmla="*/ 0 h 210"/>
              <a:gd name="T2" fmla="*/ 93 w 124"/>
              <a:gd name="T3" fmla="*/ 70 h 210"/>
              <a:gd name="T4" fmla="*/ 62 w 124"/>
              <a:gd name="T5" fmla="*/ 116 h 210"/>
              <a:gd name="T6" fmla="*/ 47 w 124"/>
              <a:gd name="T7" fmla="*/ 140 h 210"/>
              <a:gd name="T8" fmla="*/ 78 w 124"/>
              <a:gd name="T9" fmla="*/ 70 h 210"/>
              <a:gd name="T10" fmla="*/ 86 w 124"/>
              <a:gd name="T11" fmla="*/ 46 h 210"/>
              <a:gd name="T12" fmla="*/ 39 w 124"/>
              <a:gd name="T13" fmla="*/ 116 h 210"/>
              <a:gd name="T14" fmla="*/ 23 w 124"/>
              <a:gd name="T15" fmla="*/ 140 h 210"/>
              <a:gd name="T16" fmla="*/ 0 w 124"/>
              <a:gd name="T17"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210">
                <a:moveTo>
                  <a:pt x="124" y="0"/>
                </a:moveTo>
                <a:cubicBezTo>
                  <a:pt x="110" y="21"/>
                  <a:pt x="107" y="48"/>
                  <a:pt x="93" y="70"/>
                </a:cubicBezTo>
                <a:cubicBezTo>
                  <a:pt x="82" y="85"/>
                  <a:pt x="71" y="100"/>
                  <a:pt x="62" y="116"/>
                </a:cubicBezTo>
                <a:cubicBezTo>
                  <a:pt x="57" y="124"/>
                  <a:pt x="47" y="140"/>
                  <a:pt x="47" y="140"/>
                </a:cubicBezTo>
                <a:cubicBezTo>
                  <a:pt x="54" y="112"/>
                  <a:pt x="61" y="93"/>
                  <a:pt x="78" y="70"/>
                </a:cubicBezTo>
                <a:cubicBezTo>
                  <a:pt x="80" y="62"/>
                  <a:pt x="92" y="40"/>
                  <a:pt x="86" y="46"/>
                </a:cubicBezTo>
                <a:cubicBezTo>
                  <a:pt x="81" y="50"/>
                  <a:pt x="48" y="101"/>
                  <a:pt x="39" y="116"/>
                </a:cubicBezTo>
                <a:cubicBezTo>
                  <a:pt x="33" y="124"/>
                  <a:pt x="23" y="140"/>
                  <a:pt x="23" y="140"/>
                </a:cubicBezTo>
                <a:cubicBezTo>
                  <a:pt x="15" y="163"/>
                  <a:pt x="0" y="210"/>
                  <a:pt x="0" y="210"/>
                </a:cubicBezTo>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1" name="Line 75"/>
          <p:cNvSpPr>
            <a:spLocks noChangeShapeType="1"/>
          </p:cNvSpPr>
          <p:nvPr/>
        </p:nvSpPr>
        <p:spPr bwMode="auto">
          <a:xfrm flipV="1">
            <a:off x="381000" y="4114800"/>
            <a:ext cx="38100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2" name="Oval 76"/>
          <p:cNvSpPr>
            <a:spLocks noChangeArrowheads="1"/>
          </p:cNvSpPr>
          <p:nvPr/>
        </p:nvSpPr>
        <p:spPr bwMode="auto">
          <a:xfrm>
            <a:off x="2057400" y="5867400"/>
            <a:ext cx="228600" cy="3048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3" name="Oval 77"/>
          <p:cNvSpPr>
            <a:spLocks noChangeArrowheads="1"/>
          </p:cNvSpPr>
          <p:nvPr/>
        </p:nvSpPr>
        <p:spPr bwMode="auto">
          <a:xfrm>
            <a:off x="609600" y="5715000"/>
            <a:ext cx="152400" cy="2286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4" name="Oval 78"/>
          <p:cNvSpPr>
            <a:spLocks noChangeArrowheads="1"/>
          </p:cNvSpPr>
          <p:nvPr/>
        </p:nvSpPr>
        <p:spPr bwMode="auto">
          <a:xfrm>
            <a:off x="2743200" y="5943600"/>
            <a:ext cx="152400" cy="3048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5" name="Freeform 79"/>
          <p:cNvSpPr>
            <a:spLocks/>
          </p:cNvSpPr>
          <p:nvPr/>
        </p:nvSpPr>
        <p:spPr bwMode="auto">
          <a:xfrm>
            <a:off x="4583113" y="5778500"/>
            <a:ext cx="261937" cy="252413"/>
          </a:xfrm>
          <a:custGeom>
            <a:avLst/>
            <a:gdLst>
              <a:gd name="T0" fmla="*/ 64 w 165"/>
              <a:gd name="T1" fmla="*/ 134 h 159"/>
              <a:gd name="T2" fmla="*/ 18 w 165"/>
              <a:gd name="T3" fmla="*/ 150 h 159"/>
              <a:gd name="T4" fmla="*/ 57 w 165"/>
              <a:gd name="T5" fmla="*/ 111 h 159"/>
              <a:gd name="T6" fmla="*/ 33 w 165"/>
              <a:gd name="T7" fmla="*/ 103 h 159"/>
              <a:gd name="T8" fmla="*/ 33 w 165"/>
              <a:gd name="T9" fmla="*/ 96 h 159"/>
              <a:gd name="T10" fmla="*/ 72 w 165"/>
              <a:gd name="T11" fmla="*/ 65 h 159"/>
              <a:gd name="T12" fmla="*/ 64 w 165"/>
              <a:gd name="T13" fmla="*/ 88 h 159"/>
              <a:gd name="T14" fmla="*/ 41 w 165"/>
              <a:gd name="T15" fmla="*/ 96 h 159"/>
              <a:gd name="T16" fmla="*/ 64 w 165"/>
              <a:gd name="T17" fmla="*/ 80 h 159"/>
              <a:gd name="T18" fmla="*/ 88 w 165"/>
              <a:gd name="T19" fmla="*/ 88 h 159"/>
              <a:gd name="T20" fmla="*/ 72 w 165"/>
              <a:gd name="T21" fmla="*/ 88 h 159"/>
              <a:gd name="T22" fmla="*/ 142 w 165"/>
              <a:gd name="T23" fmla="*/ 26 h 159"/>
              <a:gd name="T24" fmla="*/ 165 w 165"/>
              <a:gd name="T25" fmla="*/ 10 h 159"/>
              <a:gd name="T26" fmla="*/ 142 w 165"/>
              <a:gd name="T27" fmla="*/ 41 h 159"/>
              <a:gd name="T28" fmla="*/ 49 w 165"/>
              <a:gd name="T29" fmla="*/ 150 h 159"/>
              <a:gd name="T30" fmla="*/ 72 w 165"/>
              <a:gd name="T31" fmla="*/ 158 h 159"/>
              <a:gd name="T32" fmla="*/ 95 w 165"/>
              <a:gd name="T33" fmla="*/ 142 h 159"/>
              <a:gd name="T34" fmla="*/ 72 w 165"/>
              <a:gd name="T35" fmla="*/ 150 h 159"/>
              <a:gd name="T36" fmla="*/ 64 w 165"/>
              <a:gd name="T37" fmla="*/ 150 h 159"/>
              <a:gd name="T38" fmla="*/ 72 w 165"/>
              <a:gd name="T39" fmla="*/ 127 h 159"/>
              <a:gd name="T40" fmla="*/ 49 w 165"/>
              <a:gd name="T41" fmla="*/ 134 h 159"/>
              <a:gd name="T42" fmla="*/ 26 w 165"/>
              <a:gd name="T43" fmla="*/ 127 h 159"/>
              <a:gd name="T44" fmla="*/ 80 w 165"/>
              <a:gd name="T45" fmla="*/ 49 h 159"/>
              <a:gd name="T46" fmla="*/ 88 w 165"/>
              <a:gd name="T47"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5" h="159">
                <a:moveTo>
                  <a:pt x="64" y="134"/>
                </a:moveTo>
                <a:cubicBezTo>
                  <a:pt x="48" y="139"/>
                  <a:pt x="33" y="153"/>
                  <a:pt x="18" y="150"/>
                </a:cubicBezTo>
                <a:cubicBezTo>
                  <a:pt x="0" y="145"/>
                  <a:pt x="57" y="111"/>
                  <a:pt x="57" y="111"/>
                </a:cubicBezTo>
                <a:cubicBezTo>
                  <a:pt x="57" y="111"/>
                  <a:pt x="41" y="105"/>
                  <a:pt x="33" y="103"/>
                </a:cubicBezTo>
                <a:cubicBezTo>
                  <a:pt x="96" y="63"/>
                  <a:pt x="36" y="103"/>
                  <a:pt x="33" y="96"/>
                </a:cubicBezTo>
                <a:cubicBezTo>
                  <a:pt x="22" y="74"/>
                  <a:pt x="65" y="66"/>
                  <a:pt x="72" y="65"/>
                </a:cubicBezTo>
                <a:cubicBezTo>
                  <a:pt x="69" y="72"/>
                  <a:pt x="69" y="82"/>
                  <a:pt x="64" y="88"/>
                </a:cubicBezTo>
                <a:cubicBezTo>
                  <a:pt x="58" y="93"/>
                  <a:pt x="41" y="104"/>
                  <a:pt x="41" y="96"/>
                </a:cubicBezTo>
                <a:cubicBezTo>
                  <a:pt x="41" y="86"/>
                  <a:pt x="56" y="85"/>
                  <a:pt x="64" y="80"/>
                </a:cubicBezTo>
                <a:cubicBezTo>
                  <a:pt x="72" y="82"/>
                  <a:pt x="88" y="79"/>
                  <a:pt x="88" y="88"/>
                </a:cubicBezTo>
                <a:cubicBezTo>
                  <a:pt x="88" y="109"/>
                  <a:pt x="38" y="126"/>
                  <a:pt x="72" y="88"/>
                </a:cubicBezTo>
                <a:cubicBezTo>
                  <a:pt x="92" y="64"/>
                  <a:pt x="118" y="46"/>
                  <a:pt x="142" y="26"/>
                </a:cubicBezTo>
                <a:cubicBezTo>
                  <a:pt x="149" y="19"/>
                  <a:pt x="165" y="0"/>
                  <a:pt x="165" y="10"/>
                </a:cubicBezTo>
                <a:cubicBezTo>
                  <a:pt x="165" y="22"/>
                  <a:pt x="149" y="30"/>
                  <a:pt x="142" y="41"/>
                </a:cubicBezTo>
                <a:cubicBezTo>
                  <a:pt x="112" y="83"/>
                  <a:pt x="92" y="119"/>
                  <a:pt x="49" y="150"/>
                </a:cubicBezTo>
                <a:cubicBezTo>
                  <a:pt x="56" y="152"/>
                  <a:pt x="64" y="159"/>
                  <a:pt x="72" y="158"/>
                </a:cubicBezTo>
                <a:cubicBezTo>
                  <a:pt x="81" y="156"/>
                  <a:pt x="95" y="151"/>
                  <a:pt x="95" y="142"/>
                </a:cubicBezTo>
                <a:cubicBezTo>
                  <a:pt x="95" y="133"/>
                  <a:pt x="79" y="147"/>
                  <a:pt x="72" y="150"/>
                </a:cubicBezTo>
                <a:cubicBezTo>
                  <a:pt x="111" y="93"/>
                  <a:pt x="74" y="150"/>
                  <a:pt x="64" y="150"/>
                </a:cubicBezTo>
                <a:cubicBezTo>
                  <a:pt x="55" y="150"/>
                  <a:pt x="77" y="132"/>
                  <a:pt x="72" y="127"/>
                </a:cubicBezTo>
                <a:cubicBezTo>
                  <a:pt x="66" y="121"/>
                  <a:pt x="56" y="131"/>
                  <a:pt x="49" y="134"/>
                </a:cubicBezTo>
                <a:cubicBezTo>
                  <a:pt x="41" y="131"/>
                  <a:pt x="29" y="134"/>
                  <a:pt x="26" y="127"/>
                </a:cubicBezTo>
                <a:cubicBezTo>
                  <a:pt x="16" y="108"/>
                  <a:pt x="73" y="55"/>
                  <a:pt x="80" y="49"/>
                </a:cubicBezTo>
                <a:cubicBezTo>
                  <a:pt x="88" y="74"/>
                  <a:pt x="88" y="63"/>
                  <a:pt x="88" y="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6" name="Freeform 80"/>
          <p:cNvSpPr>
            <a:spLocks/>
          </p:cNvSpPr>
          <p:nvPr/>
        </p:nvSpPr>
        <p:spPr bwMode="auto">
          <a:xfrm>
            <a:off x="3965575" y="5875338"/>
            <a:ext cx="228600" cy="177800"/>
          </a:xfrm>
          <a:custGeom>
            <a:avLst/>
            <a:gdLst>
              <a:gd name="T0" fmla="*/ 49 w 144"/>
              <a:gd name="T1" fmla="*/ 112 h 112"/>
              <a:gd name="T2" fmla="*/ 127 w 144"/>
              <a:gd name="T3" fmla="*/ 66 h 112"/>
              <a:gd name="T4" fmla="*/ 104 w 144"/>
              <a:gd name="T5" fmla="*/ 81 h 112"/>
              <a:gd name="T6" fmla="*/ 81 w 144"/>
              <a:gd name="T7" fmla="*/ 73 h 112"/>
              <a:gd name="T8" fmla="*/ 49 w 144"/>
              <a:gd name="T9" fmla="*/ 58 h 112"/>
              <a:gd name="T10" fmla="*/ 88 w 144"/>
              <a:gd name="T11" fmla="*/ 35 h 112"/>
              <a:gd name="T12" fmla="*/ 81 w 144"/>
              <a:gd name="T13" fmla="*/ 58 h 112"/>
              <a:gd name="T14" fmla="*/ 57 w 144"/>
              <a:gd name="T15" fmla="*/ 66 h 112"/>
              <a:gd name="T16" fmla="*/ 81 w 144"/>
              <a:gd name="T17" fmla="*/ 42 h 112"/>
              <a:gd name="T18" fmla="*/ 88 w 144"/>
              <a:gd name="T19" fmla="*/ 66 h 112"/>
              <a:gd name="T20" fmla="*/ 65 w 144"/>
              <a:gd name="T21" fmla="*/ 58 h 112"/>
              <a:gd name="T22" fmla="*/ 88 w 144"/>
              <a:gd name="T23" fmla="*/ 42 h 112"/>
              <a:gd name="T24" fmla="*/ 81 w 144"/>
              <a:gd name="T25" fmla="*/ 66 h 112"/>
              <a:gd name="T26" fmla="*/ 57 w 144"/>
              <a:gd name="T27" fmla="*/ 73 h 112"/>
              <a:gd name="T28" fmla="*/ 104 w 144"/>
              <a:gd name="T29" fmla="*/ 66 h 112"/>
              <a:gd name="T30" fmla="*/ 65 w 144"/>
              <a:gd name="T31" fmla="*/ 58 h 112"/>
              <a:gd name="T32" fmla="*/ 88 w 144"/>
              <a:gd name="T33" fmla="*/ 42 h 112"/>
              <a:gd name="T34" fmla="*/ 104 w 144"/>
              <a:gd name="T35" fmla="*/ 97 h 112"/>
              <a:gd name="T36" fmla="*/ 65 w 144"/>
              <a:gd name="T37" fmla="*/ 81 h 112"/>
              <a:gd name="T38" fmla="*/ 81 w 144"/>
              <a:gd name="T39" fmla="*/ 58 h 112"/>
              <a:gd name="T40" fmla="*/ 73 w 144"/>
              <a:gd name="T41" fmla="*/ 89 h 112"/>
              <a:gd name="T42" fmla="*/ 49 w 144"/>
              <a:gd name="T43" fmla="*/ 97 h 112"/>
              <a:gd name="T44" fmla="*/ 65 w 144"/>
              <a:gd name="T45" fmla="*/ 27 h 112"/>
              <a:gd name="T46" fmla="*/ 81 w 144"/>
              <a:gd name="T47" fmla="*/ 58 h 112"/>
              <a:gd name="T48" fmla="*/ 57 w 144"/>
              <a:gd name="T49" fmla="*/ 66 h 112"/>
              <a:gd name="T50" fmla="*/ 81 w 144"/>
              <a:gd name="T51" fmla="*/ 58 h 112"/>
              <a:gd name="T52" fmla="*/ 57 w 144"/>
              <a:gd name="T53" fmla="*/ 73 h 112"/>
              <a:gd name="T54" fmla="*/ 88 w 144"/>
              <a:gd name="T55" fmla="*/ 6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4" h="112">
                <a:moveTo>
                  <a:pt x="49" y="112"/>
                </a:moveTo>
                <a:cubicBezTo>
                  <a:pt x="94" y="90"/>
                  <a:pt x="76" y="101"/>
                  <a:pt x="127" y="66"/>
                </a:cubicBezTo>
                <a:cubicBezTo>
                  <a:pt x="134" y="60"/>
                  <a:pt x="104" y="81"/>
                  <a:pt x="104" y="81"/>
                </a:cubicBezTo>
                <a:cubicBezTo>
                  <a:pt x="96" y="78"/>
                  <a:pt x="88" y="76"/>
                  <a:pt x="81" y="73"/>
                </a:cubicBezTo>
                <a:cubicBezTo>
                  <a:pt x="70" y="68"/>
                  <a:pt x="49" y="58"/>
                  <a:pt x="49" y="58"/>
                </a:cubicBezTo>
                <a:cubicBezTo>
                  <a:pt x="62" y="50"/>
                  <a:pt x="72" y="35"/>
                  <a:pt x="88" y="35"/>
                </a:cubicBezTo>
                <a:cubicBezTo>
                  <a:pt x="96" y="35"/>
                  <a:pt x="86" y="52"/>
                  <a:pt x="81" y="58"/>
                </a:cubicBezTo>
                <a:cubicBezTo>
                  <a:pt x="75" y="63"/>
                  <a:pt x="65" y="63"/>
                  <a:pt x="57" y="66"/>
                </a:cubicBezTo>
                <a:cubicBezTo>
                  <a:pt x="65" y="58"/>
                  <a:pt x="69" y="42"/>
                  <a:pt x="81" y="42"/>
                </a:cubicBezTo>
                <a:cubicBezTo>
                  <a:pt x="89" y="42"/>
                  <a:pt x="93" y="60"/>
                  <a:pt x="88" y="66"/>
                </a:cubicBezTo>
                <a:cubicBezTo>
                  <a:pt x="82" y="71"/>
                  <a:pt x="72" y="60"/>
                  <a:pt x="65" y="58"/>
                </a:cubicBezTo>
                <a:cubicBezTo>
                  <a:pt x="72" y="52"/>
                  <a:pt x="79" y="37"/>
                  <a:pt x="88" y="42"/>
                </a:cubicBezTo>
                <a:cubicBezTo>
                  <a:pt x="95" y="45"/>
                  <a:pt x="86" y="60"/>
                  <a:pt x="81" y="66"/>
                </a:cubicBezTo>
                <a:cubicBezTo>
                  <a:pt x="75" y="71"/>
                  <a:pt x="65" y="70"/>
                  <a:pt x="57" y="73"/>
                </a:cubicBezTo>
                <a:cubicBezTo>
                  <a:pt x="70" y="32"/>
                  <a:pt x="79" y="29"/>
                  <a:pt x="104" y="66"/>
                </a:cubicBezTo>
                <a:cubicBezTo>
                  <a:pt x="102" y="66"/>
                  <a:pt x="55" y="108"/>
                  <a:pt x="65" y="58"/>
                </a:cubicBezTo>
                <a:cubicBezTo>
                  <a:pt x="66" y="48"/>
                  <a:pt x="80" y="47"/>
                  <a:pt x="88" y="42"/>
                </a:cubicBezTo>
                <a:cubicBezTo>
                  <a:pt x="88" y="42"/>
                  <a:pt x="144" y="84"/>
                  <a:pt x="104" y="97"/>
                </a:cubicBezTo>
                <a:cubicBezTo>
                  <a:pt x="90" y="101"/>
                  <a:pt x="78" y="86"/>
                  <a:pt x="65" y="81"/>
                </a:cubicBezTo>
                <a:cubicBezTo>
                  <a:pt x="70" y="73"/>
                  <a:pt x="74" y="51"/>
                  <a:pt x="81" y="58"/>
                </a:cubicBezTo>
                <a:cubicBezTo>
                  <a:pt x="88" y="65"/>
                  <a:pt x="79" y="80"/>
                  <a:pt x="73" y="89"/>
                </a:cubicBezTo>
                <a:cubicBezTo>
                  <a:pt x="67" y="95"/>
                  <a:pt x="57" y="94"/>
                  <a:pt x="49" y="97"/>
                </a:cubicBezTo>
                <a:cubicBezTo>
                  <a:pt x="60" y="62"/>
                  <a:pt x="77" y="63"/>
                  <a:pt x="65" y="27"/>
                </a:cubicBezTo>
                <a:cubicBezTo>
                  <a:pt x="82" y="20"/>
                  <a:pt x="118" y="0"/>
                  <a:pt x="81" y="58"/>
                </a:cubicBezTo>
                <a:cubicBezTo>
                  <a:pt x="76" y="65"/>
                  <a:pt x="65" y="63"/>
                  <a:pt x="57" y="66"/>
                </a:cubicBezTo>
                <a:cubicBezTo>
                  <a:pt x="0" y="46"/>
                  <a:pt x="67" y="53"/>
                  <a:pt x="81" y="58"/>
                </a:cubicBezTo>
                <a:cubicBezTo>
                  <a:pt x="73" y="63"/>
                  <a:pt x="65" y="77"/>
                  <a:pt x="57" y="73"/>
                </a:cubicBezTo>
                <a:cubicBezTo>
                  <a:pt x="40" y="64"/>
                  <a:pt x="88" y="18"/>
                  <a:pt x="88" y="6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7" name="Text Box 81"/>
          <p:cNvSpPr txBox="1">
            <a:spLocks noChangeArrowheads="1"/>
          </p:cNvSpPr>
          <p:nvPr/>
        </p:nvSpPr>
        <p:spPr bwMode="auto">
          <a:xfrm rot="-136205">
            <a:off x="2589213" y="3641835"/>
            <a:ext cx="356393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de-DE" sz="1600" b="1" dirty="0">
                <a:latin typeface="Capitals" charset="0"/>
              </a:rPr>
              <a:t>THE SCIENTIFIC COMMUNITY</a:t>
            </a:r>
          </a:p>
          <a:p>
            <a:pPr algn="ctr">
              <a:spcBef>
                <a:spcPct val="50000"/>
              </a:spcBef>
            </a:pPr>
            <a:r>
              <a:rPr lang="de-DE" sz="1600" b="1" dirty="0">
                <a:latin typeface="Capitals" charset="0"/>
              </a:rPr>
              <a:t>IS DIVIDED.</a:t>
            </a:r>
          </a:p>
          <a:p>
            <a:pPr algn="ctr">
              <a:spcBef>
                <a:spcPct val="50000"/>
              </a:spcBef>
            </a:pPr>
            <a:r>
              <a:rPr lang="de-DE" sz="1600" b="1" dirty="0">
                <a:latin typeface="Capitals" charset="0"/>
              </a:rPr>
              <a:t>SOME SAY THIS STUFF IS</a:t>
            </a:r>
          </a:p>
          <a:p>
            <a:pPr algn="ctr">
              <a:spcBef>
                <a:spcPct val="50000"/>
              </a:spcBef>
            </a:pPr>
            <a:r>
              <a:rPr lang="de-DE" sz="1600" b="1" dirty="0">
                <a:latin typeface="Capitals" charset="0"/>
              </a:rPr>
              <a:t>DANGEROUS, SOME SAY</a:t>
            </a:r>
          </a:p>
          <a:p>
            <a:pPr algn="ctr">
              <a:spcBef>
                <a:spcPct val="50000"/>
              </a:spcBef>
            </a:pPr>
            <a:r>
              <a:rPr lang="de-DE" sz="1600" b="1" dirty="0">
                <a:latin typeface="Capitals" charset="0"/>
              </a:rPr>
              <a:t>IT ISN´T.</a:t>
            </a:r>
          </a:p>
        </p:txBody>
      </p:sp>
      <p:sp>
        <p:nvSpPr>
          <p:cNvPr id="9298" name="Line 82"/>
          <p:cNvSpPr>
            <a:spLocks noChangeShapeType="1"/>
          </p:cNvSpPr>
          <p:nvPr/>
        </p:nvSpPr>
        <p:spPr bwMode="auto">
          <a:xfrm>
            <a:off x="304800" y="6019800"/>
            <a:ext cx="3505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299" name="Line 83"/>
          <p:cNvSpPr>
            <a:spLocks noChangeShapeType="1"/>
          </p:cNvSpPr>
          <p:nvPr/>
        </p:nvSpPr>
        <p:spPr bwMode="auto">
          <a:xfrm>
            <a:off x="3048000" y="6553200"/>
            <a:ext cx="7620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0" name="Line 84"/>
          <p:cNvSpPr>
            <a:spLocks noChangeShapeType="1"/>
          </p:cNvSpPr>
          <p:nvPr/>
        </p:nvSpPr>
        <p:spPr bwMode="auto">
          <a:xfrm>
            <a:off x="4343400" y="6324600"/>
            <a:ext cx="1066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1" name="Line 85"/>
          <p:cNvSpPr>
            <a:spLocks noChangeShapeType="1"/>
          </p:cNvSpPr>
          <p:nvPr/>
        </p:nvSpPr>
        <p:spPr bwMode="auto">
          <a:xfrm>
            <a:off x="3657600" y="6400800"/>
            <a:ext cx="1219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2" name="Line 86"/>
          <p:cNvSpPr>
            <a:spLocks noChangeShapeType="1"/>
          </p:cNvSpPr>
          <p:nvPr/>
        </p:nvSpPr>
        <p:spPr bwMode="auto">
          <a:xfrm>
            <a:off x="5105400" y="6172200"/>
            <a:ext cx="1066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3" name="Freeform 87"/>
          <p:cNvSpPr>
            <a:spLocks/>
          </p:cNvSpPr>
          <p:nvPr/>
        </p:nvSpPr>
        <p:spPr bwMode="auto">
          <a:xfrm>
            <a:off x="727075" y="5737225"/>
            <a:ext cx="1393825" cy="577850"/>
          </a:xfrm>
          <a:custGeom>
            <a:avLst/>
            <a:gdLst>
              <a:gd name="T0" fmla="*/ 350 w 878"/>
              <a:gd name="T1" fmla="*/ 184 h 364"/>
              <a:gd name="T2" fmla="*/ 264 w 878"/>
              <a:gd name="T3" fmla="*/ 153 h 364"/>
              <a:gd name="T4" fmla="*/ 280 w 878"/>
              <a:gd name="T5" fmla="*/ 184 h 364"/>
              <a:gd name="T6" fmla="*/ 326 w 878"/>
              <a:gd name="T7" fmla="*/ 145 h 364"/>
              <a:gd name="T8" fmla="*/ 257 w 878"/>
              <a:gd name="T9" fmla="*/ 75 h 364"/>
              <a:gd name="T10" fmla="*/ 373 w 878"/>
              <a:gd name="T11" fmla="*/ 83 h 364"/>
              <a:gd name="T12" fmla="*/ 396 w 878"/>
              <a:gd name="T13" fmla="*/ 98 h 364"/>
              <a:gd name="T14" fmla="*/ 194 w 878"/>
              <a:gd name="T15" fmla="*/ 44 h 364"/>
              <a:gd name="T16" fmla="*/ 233 w 878"/>
              <a:gd name="T17" fmla="*/ 52 h 364"/>
              <a:gd name="T18" fmla="*/ 699 w 878"/>
              <a:gd name="T19" fmla="*/ 13 h 364"/>
              <a:gd name="T20" fmla="*/ 575 w 878"/>
              <a:gd name="T21" fmla="*/ 59 h 364"/>
              <a:gd name="T22" fmla="*/ 528 w 878"/>
              <a:gd name="T23" fmla="*/ 114 h 364"/>
              <a:gd name="T24" fmla="*/ 451 w 878"/>
              <a:gd name="T25" fmla="*/ 137 h 364"/>
              <a:gd name="T26" fmla="*/ 474 w 878"/>
              <a:gd name="T27" fmla="*/ 75 h 364"/>
              <a:gd name="T28" fmla="*/ 552 w 878"/>
              <a:gd name="T29" fmla="*/ 199 h 364"/>
              <a:gd name="T30" fmla="*/ 521 w 878"/>
              <a:gd name="T31" fmla="*/ 145 h 364"/>
              <a:gd name="T32" fmla="*/ 342 w 878"/>
              <a:gd name="T33" fmla="*/ 223 h 364"/>
              <a:gd name="T34" fmla="*/ 552 w 878"/>
              <a:gd name="T35" fmla="*/ 114 h 364"/>
              <a:gd name="T36" fmla="*/ 528 w 878"/>
              <a:gd name="T37" fmla="*/ 184 h 364"/>
              <a:gd name="T38" fmla="*/ 288 w 878"/>
              <a:gd name="T39" fmla="*/ 215 h 364"/>
              <a:gd name="T40" fmla="*/ 210 w 878"/>
              <a:gd name="T41" fmla="*/ 184 h 364"/>
              <a:gd name="T42" fmla="*/ 730 w 878"/>
              <a:gd name="T43" fmla="*/ 261 h 364"/>
              <a:gd name="T44" fmla="*/ 194 w 878"/>
              <a:gd name="T45" fmla="*/ 129 h 364"/>
              <a:gd name="T46" fmla="*/ 443 w 878"/>
              <a:gd name="T47" fmla="*/ 184 h 364"/>
              <a:gd name="T48" fmla="*/ 62 w 878"/>
              <a:gd name="T49" fmla="*/ 145 h 364"/>
              <a:gd name="T50" fmla="*/ 466 w 878"/>
              <a:gd name="T51" fmla="*/ 238 h 364"/>
              <a:gd name="T52" fmla="*/ 497 w 878"/>
              <a:gd name="T53" fmla="*/ 246 h 364"/>
              <a:gd name="T54" fmla="*/ 86 w 878"/>
              <a:gd name="T55" fmla="*/ 122 h 364"/>
              <a:gd name="T56" fmla="*/ 396 w 878"/>
              <a:gd name="T57" fmla="*/ 184 h 364"/>
              <a:gd name="T58" fmla="*/ 458 w 878"/>
              <a:gd name="T59" fmla="*/ 122 h 364"/>
              <a:gd name="T60" fmla="*/ 272 w 878"/>
              <a:gd name="T61" fmla="*/ 59 h 364"/>
              <a:gd name="T62" fmla="*/ 342 w 878"/>
              <a:gd name="T63" fmla="*/ 75 h 364"/>
              <a:gd name="T64" fmla="*/ 148 w 878"/>
              <a:gd name="T65" fmla="*/ 59 h 364"/>
              <a:gd name="T66" fmla="*/ 326 w 878"/>
              <a:gd name="T67" fmla="*/ 13 h 364"/>
              <a:gd name="T68" fmla="*/ 179 w 878"/>
              <a:gd name="T69" fmla="*/ 36 h 364"/>
              <a:gd name="T70" fmla="*/ 381 w 878"/>
              <a:gd name="T71" fmla="*/ 21 h 364"/>
              <a:gd name="T72" fmla="*/ 645 w 878"/>
              <a:gd name="T73" fmla="*/ 59 h 364"/>
              <a:gd name="T74" fmla="*/ 653 w 878"/>
              <a:gd name="T75" fmla="*/ 67 h 364"/>
              <a:gd name="T76" fmla="*/ 730 w 878"/>
              <a:gd name="T77" fmla="*/ 83 h 364"/>
              <a:gd name="T78" fmla="*/ 583 w 878"/>
              <a:gd name="T79" fmla="*/ 106 h 364"/>
              <a:gd name="T80" fmla="*/ 847 w 878"/>
              <a:gd name="T81" fmla="*/ 114 h 364"/>
              <a:gd name="T82" fmla="*/ 614 w 878"/>
              <a:gd name="T83" fmla="*/ 137 h 364"/>
              <a:gd name="T84" fmla="*/ 435 w 878"/>
              <a:gd name="T85" fmla="*/ 153 h 364"/>
              <a:gd name="T86" fmla="*/ 435 w 878"/>
              <a:gd name="T87" fmla="*/ 246 h 364"/>
              <a:gd name="T88" fmla="*/ 598 w 878"/>
              <a:gd name="T89" fmla="*/ 308 h 364"/>
              <a:gd name="T90" fmla="*/ 614 w 878"/>
              <a:gd name="T91" fmla="*/ 292 h 364"/>
              <a:gd name="T92" fmla="*/ 575 w 878"/>
              <a:gd name="T93" fmla="*/ 254 h 364"/>
              <a:gd name="T94" fmla="*/ 668 w 878"/>
              <a:gd name="T95" fmla="*/ 199 h 364"/>
              <a:gd name="T96" fmla="*/ 738 w 878"/>
              <a:gd name="T97" fmla="*/ 153 h 364"/>
              <a:gd name="T98" fmla="*/ 528 w 878"/>
              <a:gd name="T99" fmla="*/ 191 h 364"/>
              <a:gd name="T100" fmla="*/ 458 w 878"/>
              <a:gd name="T101" fmla="*/ 254 h 364"/>
              <a:gd name="T102" fmla="*/ 233 w 878"/>
              <a:gd name="T103" fmla="*/ 246 h 364"/>
              <a:gd name="T104" fmla="*/ 420 w 878"/>
              <a:gd name="T105" fmla="*/ 269 h 364"/>
              <a:gd name="T106" fmla="*/ 482 w 878"/>
              <a:gd name="T107" fmla="*/ 254 h 364"/>
              <a:gd name="T108" fmla="*/ 521 w 878"/>
              <a:gd name="T109" fmla="*/ 316 h 364"/>
              <a:gd name="T110" fmla="*/ 583 w 878"/>
              <a:gd name="T111" fmla="*/ 331 h 364"/>
              <a:gd name="T112" fmla="*/ 637 w 878"/>
              <a:gd name="T113" fmla="*/ 308 h 364"/>
              <a:gd name="T114" fmla="*/ 730 w 878"/>
              <a:gd name="T115" fmla="*/ 331 h 364"/>
              <a:gd name="T116" fmla="*/ 653 w 878"/>
              <a:gd name="T117" fmla="*/ 33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78" h="364">
                <a:moveTo>
                  <a:pt x="280" y="246"/>
                </a:moveTo>
                <a:cubicBezTo>
                  <a:pt x="295" y="233"/>
                  <a:pt x="310" y="220"/>
                  <a:pt x="326" y="207"/>
                </a:cubicBezTo>
                <a:cubicBezTo>
                  <a:pt x="334" y="199"/>
                  <a:pt x="340" y="190"/>
                  <a:pt x="350" y="184"/>
                </a:cubicBezTo>
                <a:cubicBezTo>
                  <a:pt x="356" y="179"/>
                  <a:pt x="373" y="167"/>
                  <a:pt x="373" y="176"/>
                </a:cubicBezTo>
                <a:cubicBezTo>
                  <a:pt x="373" y="189"/>
                  <a:pt x="333" y="194"/>
                  <a:pt x="311" y="199"/>
                </a:cubicBezTo>
                <a:cubicBezTo>
                  <a:pt x="298" y="193"/>
                  <a:pt x="255" y="179"/>
                  <a:pt x="264" y="153"/>
                </a:cubicBezTo>
                <a:cubicBezTo>
                  <a:pt x="267" y="141"/>
                  <a:pt x="284" y="142"/>
                  <a:pt x="295" y="137"/>
                </a:cubicBezTo>
                <a:cubicBezTo>
                  <a:pt x="305" y="139"/>
                  <a:pt x="321" y="135"/>
                  <a:pt x="326" y="145"/>
                </a:cubicBezTo>
                <a:cubicBezTo>
                  <a:pt x="334" y="162"/>
                  <a:pt x="280" y="183"/>
                  <a:pt x="280" y="184"/>
                </a:cubicBezTo>
                <a:cubicBezTo>
                  <a:pt x="248" y="137"/>
                  <a:pt x="275" y="128"/>
                  <a:pt x="319" y="114"/>
                </a:cubicBezTo>
                <a:cubicBezTo>
                  <a:pt x="329" y="116"/>
                  <a:pt x="347" y="111"/>
                  <a:pt x="350" y="122"/>
                </a:cubicBezTo>
                <a:cubicBezTo>
                  <a:pt x="352" y="132"/>
                  <a:pt x="335" y="138"/>
                  <a:pt x="326" y="145"/>
                </a:cubicBezTo>
                <a:cubicBezTo>
                  <a:pt x="262" y="188"/>
                  <a:pt x="271" y="183"/>
                  <a:pt x="225" y="199"/>
                </a:cubicBezTo>
                <a:cubicBezTo>
                  <a:pt x="214" y="196"/>
                  <a:pt x="198" y="200"/>
                  <a:pt x="194" y="191"/>
                </a:cubicBezTo>
                <a:cubicBezTo>
                  <a:pt x="176" y="150"/>
                  <a:pt x="230" y="93"/>
                  <a:pt x="257" y="75"/>
                </a:cubicBezTo>
                <a:cubicBezTo>
                  <a:pt x="280" y="77"/>
                  <a:pt x="303" y="88"/>
                  <a:pt x="326" y="83"/>
                </a:cubicBezTo>
                <a:cubicBezTo>
                  <a:pt x="334" y="80"/>
                  <a:pt x="311" y="61"/>
                  <a:pt x="319" y="59"/>
                </a:cubicBezTo>
                <a:cubicBezTo>
                  <a:pt x="337" y="52"/>
                  <a:pt x="354" y="76"/>
                  <a:pt x="373" y="83"/>
                </a:cubicBezTo>
                <a:cubicBezTo>
                  <a:pt x="299" y="102"/>
                  <a:pt x="220" y="100"/>
                  <a:pt x="148" y="75"/>
                </a:cubicBezTo>
                <a:cubicBezTo>
                  <a:pt x="224" y="43"/>
                  <a:pt x="295" y="79"/>
                  <a:pt x="373" y="91"/>
                </a:cubicBezTo>
                <a:cubicBezTo>
                  <a:pt x="380" y="93"/>
                  <a:pt x="400" y="104"/>
                  <a:pt x="396" y="98"/>
                </a:cubicBezTo>
                <a:cubicBezTo>
                  <a:pt x="387" y="84"/>
                  <a:pt x="373" y="73"/>
                  <a:pt x="358" y="67"/>
                </a:cubicBezTo>
                <a:cubicBezTo>
                  <a:pt x="333" y="57"/>
                  <a:pt x="306" y="55"/>
                  <a:pt x="280" y="52"/>
                </a:cubicBezTo>
                <a:cubicBezTo>
                  <a:pt x="251" y="48"/>
                  <a:pt x="222" y="44"/>
                  <a:pt x="194" y="44"/>
                </a:cubicBezTo>
                <a:cubicBezTo>
                  <a:pt x="175" y="44"/>
                  <a:pt x="230" y="49"/>
                  <a:pt x="249" y="52"/>
                </a:cubicBezTo>
                <a:cubicBezTo>
                  <a:pt x="256" y="54"/>
                  <a:pt x="280" y="59"/>
                  <a:pt x="272" y="59"/>
                </a:cubicBezTo>
                <a:cubicBezTo>
                  <a:pt x="258" y="59"/>
                  <a:pt x="219" y="51"/>
                  <a:pt x="233" y="52"/>
                </a:cubicBezTo>
                <a:cubicBezTo>
                  <a:pt x="316" y="55"/>
                  <a:pt x="399" y="62"/>
                  <a:pt x="482" y="67"/>
                </a:cubicBezTo>
                <a:cubicBezTo>
                  <a:pt x="538" y="86"/>
                  <a:pt x="570" y="40"/>
                  <a:pt x="629" y="28"/>
                </a:cubicBezTo>
                <a:cubicBezTo>
                  <a:pt x="652" y="23"/>
                  <a:pt x="675" y="18"/>
                  <a:pt x="699" y="13"/>
                </a:cubicBezTo>
                <a:cubicBezTo>
                  <a:pt x="709" y="10"/>
                  <a:pt x="739" y="0"/>
                  <a:pt x="730" y="5"/>
                </a:cubicBezTo>
                <a:cubicBezTo>
                  <a:pt x="692" y="22"/>
                  <a:pt x="655" y="44"/>
                  <a:pt x="614" y="52"/>
                </a:cubicBezTo>
                <a:cubicBezTo>
                  <a:pt x="601" y="54"/>
                  <a:pt x="588" y="56"/>
                  <a:pt x="575" y="59"/>
                </a:cubicBezTo>
                <a:cubicBezTo>
                  <a:pt x="504" y="37"/>
                  <a:pt x="622" y="50"/>
                  <a:pt x="629" y="52"/>
                </a:cubicBezTo>
                <a:cubicBezTo>
                  <a:pt x="606" y="98"/>
                  <a:pt x="570" y="117"/>
                  <a:pt x="536" y="153"/>
                </a:cubicBezTo>
                <a:cubicBezTo>
                  <a:pt x="519" y="141"/>
                  <a:pt x="494" y="135"/>
                  <a:pt x="528" y="114"/>
                </a:cubicBezTo>
                <a:cubicBezTo>
                  <a:pt x="542" y="105"/>
                  <a:pt x="575" y="98"/>
                  <a:pt x="575" y="98"/>
                </a:cubicBezTo>
                <a:cubicBezTo>
                  <a:pt x="561" y="138"/>
                  <a:pt x="528" y="136"/>
                  <a:pt x="490" y="145"/>
                </a:cubicBezTo>
                <a:cubicBezTo>
                  <a:pt x="520" y="97"/>
                  <a:pt x="502" y="137"/>
                  <a:pt x="451" y="137"/>
                </a:cubicBezTo>
                <a:cubicBezTo>
                  <a:pt x="439" y="137"/>
                  <a:pt x="430" y="127"/>
                  <a:pt x="420" y="122"/>
                </a:cubicBezTo>
                <a:cubicBezTo>
                  <a:pt x="427" y="116"/>
                  <a:pt x="435" y="112"/>
                  <a:pt x="443" y="106"/>
                </a:cubicBezTo>
                <a:cubicBezTo>
                  <a:pt x="454" y="96"/>
                  <a:pt x="462" y="83"/>
                  <a:pt x="474" y="75"/>
                </a:cubicBezTo>
                <a:cubicBezTo>
                  <a:pt x="501" y="54"/>
                  <a:pt x="535" y="54"/>
                  <a:pt x="567" y="44"/>
                </a:cubicBezTo>
                <a:cubicBezTo>
                  <a:pt x="625" y="63"/>
                  <a:pt x="559" y="94"/>
                  <a:pt x="536" y="114"/>
                </a:cubicBezTo>
                <a:cubicBezTo>
                  <a:pt x="551" y="159"/>
                  <a:pt x="561" y="144"/>
                  <a:pt x="552" y="199"/>
                </a:cubicBezTo>
                <a:cubicBezTo>
                  <a:pt x="531" y="194"/>
                  <a:pt x="508" y="194"/>
                  <a:pt x="490" y="184"/>
                </a:cubicBezTo>
                <a:cubicBezTo>
                  <a:pt x="482" y="179"/>
                  <a:pt x="476" y="166"/>
                  <a:pt x="482" y="160"/>
                </a:cubicBezTo>
                <a:cubicBezTo>
                  <a:pt x="490" y="149"/>
                  <a:pt x="508" y="150"/>
                  <a:pt x="521" y="145"/>
                </a:cubicBezTo>
                <a:cubicBezTo>
                  <a:pt x="488" y="207"/>
                  <a:pt x="427" y="236"/>
                  <a:pt x="365" y="261"/>
                </a:cubicBezTo>
                <a:cubicBezTo>
                  <a:pt x="349" y="258"/>
                  <a:pt x="327" y="267"/>
                  <a:pt x="319" y="254"/>
                </a:cubicBezTo>
                <a:cubicBezTo>
                  <a:pt x="312" y="242"/>
                  <a:pt x="333" y="232"/>
                  <a:pt x="342" y="223"/>
                </a:cubicBezTo>
                <a:cubicBezTo>
                  <a:pt x="363" y="197"/>
                  <a:pt x="427" y="168"/>
                  <a:pt x="427" y="168"/>
                </a:cubicBezTo>
                <a:cubicBezTo>
                  <a:pt x="427" y="168"/>
                  <a:pt x="411" y="162"/>
                  <a:pt x="404" y="160"/>
                </a:cubicBezTo>
                <a:cubicBezTo>
                  <a:pt x="452" y="132"/>
                  <a:pt x="494" y="99"/>
                  <a:pt x="552" y="114"/>
                </a:cubicBezTo>
                <a:cubicBezTo>
                  <a:pt x="515" y="136"/>
                  <a:pt x="474" y="139"/>
                  <a:pt x="435" y="153"/>
                </a:cubicBezTo>
                <a:cubicBezTo>
                  <a:pt x="458" y="160"/>
                  <a:pt x="481" y="168"/>
                  <a:pt x="505" y="176"/>
                </a:cubicBezTo>
                <a:cubicBezTo>
                  <a:pt x="512" y="178"/>
                  <a:pt x="528" y="184"/>
                  <a:pt x="528" y="184"/>
                </a:cubicBezTo>
                <a:cubicBezTo>
                  <a:pt x="461" y="205"/>
                  <a:pt x="404" y="225"/>
                  <a:pt x="334" y="238"/>
                </a:cubicBezTo>
                <a:cubicBezTo>
                  <a:pt x="310" y="235"/>
                  <a:pt x="285" y="240"/>
                  <a:pt x="264" y="230"/>
                </a:cubicBezTo>
                <a:cubicBezTo>
                  <a:pt x="255" y="225"/>
                  <a:pt x="278" y="216"/>
                  <a:pt x="288" y="215"/>
                </a:cubicBezTo>
                <a:cubicBezTo>
                  <a:pt x="297" y="213"/>
                  <a:pt x="337" y="226"/>
                  <a:pt x="350" y="230"/>
                </a:cubicBezTo>
                <a:cubicBezTo>
                  <a:pt x="376" y="250"/>
                  <a:pt x="408" y="268"/>
                  <a:pt x="342" y="246"/>
                </a:cubicBezTo>
                <a:cubicBezTo>
                  <a:pt x="290" y="228"/>
                  <a:pt x="257" y="198"/>
                  <a:pt x="210" y="184"/>
                </a:cubicBezTo>
                <a:cubicBezTo>
                  <a:pt x="316" y="173"/>
                  <a:pt x="393" y="170"/>
                  <a:pt x="505" y="176"/>
                </a:cubicBezTo>
                <a:cubicBezTo>
                  <a:pt x="570" y="185"/>
                  <a:pt x="608" y="210"/>
                  <a:pt x="668" y="238"/>
                </a:cubicBezTo>
                <a:cubicBezTo>
                  <a:pt x="687" y="247"/>
                  <a:pt x="709" y="252"/>
                  <a:pt x="730" y="261"/>
                </a:cubicBezTo>
                <a:cubicBezTo>
                  <a:pt x="740" y="265"/>
                  <a:pt x="772" y="277"/>
                  <a:pt x="761" y="277"/>
                </a:cubicBezTo>
                <a:cubicBezTo>
                  <a:pt x="571" y="264"/>
                  <a:pt x="397" y="176"/>
                  <a:pt x="218" y="122"/>
                </a:cubicBezTo>
                <a:cubicBezTo>
                  <a:pt x="210" y="124"/>
                  <a:pt x="194" y="120"/>
                  <a:pt x="194" y="129"/>
                </a:cubicBezTo>
                <a:cubicBezTo>
                  <a:pt x="194" y="137"/>
                  <a:pt x="210" y="133"/>
                  <a:pt x="218" y="137"/>
                </a:cubicBezTo>
                <a:cubicBezTo>
                  <a:pt x="261" y="153"/>
                  <a:pt x="303" y="159"/>
                  <a:pt x="350" y="168"/>
                </a:cubicBezTo>
                <a:cubicBezTo>
                  <a:pt x="380" y="173"/>
                  <a:pt x="473" y="190"/>
                  <a:pt x="443" y="184"/>
                </a:cubicBezTo>
                <a:cubicBezTo>
                  <a:pt x="356" y="166"/>
                  <a:pt x="179" y="160"/>
                  <a:pt x="179" y="160"/>
                </a:cubicBezTo>
                <a:cubicBezTo>
                  <a:pt x="123" y="149"/>
                  <a:pt x="72" y="137"/>
                  <a:pt x="16" y="137"/>
                </a:cubicBezTo>
                <a:cubicBezTo>
                  <a:pt x="0" y="137"/>
                  <a:pt x="46" y="141"/>
                  <a:pt x="62" y="145"/>
                </a:cubicBezTo>
                <a:cubicBezTo>
                  <a:pt x="80" y="149"/>
                  <a:pt x="98" y="155"/>
                  <a:pt x="117" y="160"/>
                </a:cubicBezTo>
                <a:cubicBezTo>
                  <a:pt x="199" y="178"/>
                  <a:pt x="282" y="199"/>
                  <a:pt x="365" y="215"/>
                </a:cubicBezTo>
                <a:cubicBezTo>
                  <a:pt x="419" y="225"/>
                  <a:pt x="427" y="223"/>
                  <a:pt x="466" y="238"/>
                </a:cubicBezTo>
                <a:cubicBezTo>
                  <a:pt x="479" y="243"/>
                  <a:pt x="491" y="249"/>
                  <a:pt x="505" y="254"/>
                </a:cubicBezTo>
                <a:cubicBezTo>
                  <a:pt x="512" y="256"/>
                  <a:pt x="533" y="266"/>
                  <a:pt x="528" y="261"/>
                </a:cubicBezTo>
                <a:cubicBezTo>
                  <a:pt x="519" y="252"/>
                  <a:pt x="508" y="249"/>
                  <a:pt x="497" y="246"/>
                </a:cubicBezTo>
                <a:cubicBezTo>
                  <a:pt x="412" y="220"/>
                  <a:pt x="323" y="207"/>
                  <a:pt x="241" y="176"/>
                </a:cubicBezTo>
                <a:cubicBezTo>
                  <a:pt x="207" y="163"/>
                  <a:pt x="174" y="148"/>
                  <a:pt x="140" y="137"/>
                </a:cubicBezTo>
                <a:cubicBezTo>
                  <a:pt x="122" y="130"/>
                  <a:pt x="104" y="122"/>
                  <a:pt x="86" y="122"/>
                </a:cubicBezTo>
                <a:cubicBezTo>
                  <a:pt x="72" y="122"/>
                  <a:pt x="111" y="134"/>
                  <a:pt x="125" y="137"/>
                </a:cubicBezTo>
                <a:cubicBezTo>
                  <a:pt x="232" y="159"/>
                  <a:pt x="175" y="151"/>
                  <a:pt x="295" y="160"/>
                </a:cubicBezTo>
                <a:cubicBezTo>
                  <a:pt x="380" y="177"/>
                  <a:pt x="347" y="167"/>
                  <a:pt x="396" y="184"/>
                </a:cubicBezTo>
                <a:cubicBezTo>
                  <a:pt x="361" y="128"/>
                  <a:pt x="403" y="198"/>
                  <a:pt x="365" y="122"/>
                </a:cubicBezTo>
                <a:cubicBezTo>
                  <a:pt x="360" y="113"/>
                  <a:pt x="341" y="101"/>
                  <a:pt x="350" y="98"/>
                </a:cubicBezTo>
                <a:cubicBezTo>
                  <a:pt x="372" y="88"/>
                  <a:pt x="433" y="113"/>
                  <a:pt x="458" y="122"/>
                </a:cubicBezTo>
                <a:cubicBezTo>
                  <a:pt x="408" y="54"/>
                  <a:pt x="319" y="69"/>
                  <a:pt x="241" y="59"/>
                </a:cubicBezTo>
                <a:cubicBezTo>
                  <a:pt x="223" y="56"/>
                  <a:pt x="168" y="52"/>
                  <a:pt x="187" y="52"/>
                </a:cubicBezTo>
                <a:cubicBezTo>
                  <a:pt x="215" y="52"/>
                  <a:pt x="243" y="56"/>
                  <a:pt x="272" y="59"/>
                </a:cubicBezTo>
                <a:cubicBezTo>
                  <a:pt x="323" y="77"/>
                  <a:pt x="275" y="59"/>
                  <a:pt x="249" y="59"/>
                </a:cubicBezTo>
                <a:cubicBezTo>
                  <a:pt x="238" y="59"/>
                  <a:pt x="269" y="65"/>
                  <a:pt x="280" y="67"/>
                </a:cubicBezTo>
                <a:cubicBezTo>
                  <a:pt x="300" y="70"/>
                  <a:pt x="321" y="72"/>
                  <a:pt x="342" y="75"/>
                </a:cubicBezTo>
                <a:cubicBezTo>
                  <a:pt x="357" y="80"/>
                  <a:pt x="405" y="92"/>
                  <a:pt x="389" y="91"/>
                </a:cubicBezTo>
                <a:cubicBezTo>
                  <a:pt x="341" y="87"/>
                  <a:pt x="274" y="83"/>
                  <a:pt x="225" y="75"/>
                </a:cubicBezTo>
                <a:cubicBezTo>
                  <a:pt x="199" y="70"/>
                  <a:pt x="148" y="59"/>
                  <a:pt x="148" y="59"/>
                </a:cubicBezTo>
                <a:cubicBezTo>
                  <a:pt x="205" y="48"/>
                  <a:pt x="260" y="60"/>
                  <a:pt x="319" y="52"/>
                </a:cubicBezTo>
                <a:cubicBezTo>
                  <a:pt x="308" y="49"/>
                  <a:pt x="292" y="53"/>
                  <a:pt x="288" y="44"/>
                </a:cubicBezTo>
                <a:cubicBezTo>
                  <a:pt x="277" y="24"/>
                  <a:pt x="320" y="14"/>
                  <a:pt x="326" y="13"/>
                </a:cubicBezTo>
                <a:cubicBezTo>
                  <a:pt x="341" y="15"/>
                  <a:pt x="365" y="6"/>
                  <a:pt x="373" y="21"/>
                </a:cubicBezTo>
                <a:cubicBezTo>
                  <a:pt x="379" y="32"/>
                  <a:pt x="347" y="26"/>
                  <a:pt x="334" y="28"/>
                </a:cubicBezTo>
                <a:cubicBezTo>
                  <a:pt x="282" y="31"/>
                  <a:pt x="230" y="33"/>
                  <a:pt x="179" y="36"/>
                </a:cubicBezTo>
                <a:cubicBezTo>
                  <a:pt x="138" y="21"/>
                  <a:pt x="125" y="21"/>
                  <a:pt x="233" y="21"/>
                </a:cubicBezTo>
                <a:cubicBezTo>
                  <a:pt x="300" y="21"/>
                  <a:pt x="367" y="25"/>
                  <a:pt x="435" y="28"/>
                </a:cubicBezTo>
                <a:cubicBezTo>
                  <a:pt x="417" y="25"/>
                  <a:pt x="397" y="28"/>
                  <a:pt x="381" y="21"/>
                </a:cubicBezTo>
                <a:cubicBezTo>
                  <a:pt x="373" y="17"/>
                  <a:pt x="395" y="13"/>
                  <a:pt x="404" y="13"/>
                </a:cubicBezTo>
                <a:cubicBezTo>
                  <a:pt x="443" y="13"/>
                  <a:pt x="481" y="23"/>
                  <a:pt x="521" y="28"/>
                </a:cubicBezTo>
                <a:cubicBezTo>
                  <a:pt x="562" y="38"/>
                  <a:pt x="607" y="39"/>
                  <a:pt x="645" y="59"/>
                </a:cubicBezTo>
                <a:cubicBezTo>
                  <a:pt x="660" y="67"/>
                  <a:pt x="675" y="75"/>
                  <a:pt x="691" y="83"/>
                </a:cubicBezTo>
                <a:cubicBezTo>
                  <a:pt x="698" y="86"/>
                  <a:pt x="720" y="97"/>
                  <a:pt x="715" y="91"/>
                </a:cubicBezTo>
                <a:cubicBezTo>
                  <a:pt x="703" y="77"/>
                  <a:pt x="668" y="71"/>
                  <a:pt x="653" y="67"/>
                </a:cubicBezTo>
                <a:cubicBezTo>
                  <a:pt x="642" y="72"/>
                  <a:pt x="610" y="80"/>
                  <a:pt x="622" y="83"/>
                </a:cubicBezTo>
                <a:cubicBezTo>
                  <a:pt x="642" y="88"/>
                  <a:pt x="663" y="75"/>
                  <a:pt x="684" y="75"/>
                </a:cubicBezTo>
                <a:cubicBezTo>
                  <a:pt x="699" y="75"/>
                  <a:pt x="745" y="83"/>
                  <a:pt x="730" y="83"/>
                </a:cubicBezTo>
                <a:cubicBezTo>
                  <a:pt x="693" y="83"/>
                  <a:pt x="658" y="77"/>
                  <a:pt x="622" y="75"/>
                </a:cubicBezTo>
                <a:cubicBezTo>
                  <a:pt x="619" y="82"/>
                  <a:pt x="614" y="89"/>
                  <a:pt x="614" y="98"/>
                </a:cubicBezTo>
                <a:cubicBezTo>
                  <a:pt x="614" y="130"/>
                  <a:pt x="650" y="133"/>
                  <a:pt x="583" y="106"/>
                </a:cubicBezTo>
                <a:cubicBezTo>
                  <a:pt x="672" y="96"/>
                  <a:pt x="756" y="90"/>
                  <a:pt x="847" y="98"/>
                </a:cubicBezTo>
                <a:cubicBezTo>
                  <a:pt x="857" y="100"/>
                  <a:pt x="878" y="95"/>
                  <a:pt x="878" y="106"/>
                </a:cubicBezTo>
                <a:cubicBezTo>
                  <a:pt x="878" y="116"/>
                  <a:pt x="857" y="112"/>
                  <a:pt x="847" y="114"/>
                </a:cubicBezTo>
                <a:cubicBezTo>
                  <a:pt x="765" y="128"/>
                  <a:pt x="680" y="131"/>
                  <a:pt x="598" y="137"/>
                </a:cubicBezTo>
                <a:cubicBezTo>
                  <a:pt x="652" y="118"/>
                  <a:pt x="627" y="161"/>
                  <a:pt x="668" y="106"/>
                </a:cubicBezTo>
                <a:cubicBezTo>
                  <a:pt x="748" y="134"/>
                  <a:pt x="720" y="128"/>
                  <a:pt x="614" y="137"/>
                </a:cubicBezTo>
                <a:cubicBezTo>
                  <a:pt x="562" y="134"/>
                  <a:pt x="510" y="129"/>
                  <a:pt x="458" y="129"/>
                </a:cubicBezTo>
                <a:cubicBezTo>
                  <a:pt x="449" y="129"/>
                  <a:pt x="487" y="130"/>
                  <a:pt x="482" y="137"/>
                </a:cubicBezTo>
                <a:cubicBezTo>
                  <a:pt x="470" y="148"/>
                  <a:pt x="450" y="147"/>
                  <a:pt x="435" y="153"/>
                </a:cubicBezTo>
                <a:cubicBezTo>
                  <a:pt x="455" y="155"/>
                  <a:pt x="497" y="160"/>
                  <a:pt x="497" y="160"/>
                </a:cubicBezTo>
                <a:cubicBezTo>
                  <a:pt x="489" y="168"/>
                  <a:pt x="477" y="173"/>
                  <a:pt x="474" y="184"/>
                </a:cubicBezTo>
                <a:cubicBezTo>
                  <a:pt x="448" y="260"/>
                  <a:pt x="496" y="261"/>
                  <a:pt x="435" y="246"/>
                </a:cubicBezTo>
                <a:cubicBezTo>
                  <a:pt x="442" y="240"/>
                  <a:pt x="448" y="230"/>
                  <a:pt x="458" y="230"/>
                </a:cubicBezTo>
                <a:cubicBezTo>
                  <a:pt x="474" y="230"/>
                  <a:pt x="505" y="246"/>
                  <a:pt x="505" y="246"/>
                </a:cubicBezTo>
                <a:cubicBezTo>
                  <a:pt x="532" y="273"/>
                  <a:pt x="560" y="295"/>
                  <a:pt x="598" y="308"/>
                </a:cubicBezTo>
                <a:cubicBezTo>
                  <a:pt x="635" y="298"/>
                  <a:pt x="654" y="292"/>
                  <a:pt x="699" y="292"/>
                </a:cubicBezTo>
                <a:cubicBezTo>
                  <a:pt x="712" y="292"/>
                  <a:pt x="751" y="300"/>
                  <a:pt x="738" y="300"/>
                </a:cubicBezTo>
                <a:cubicBezTo>
                  <a:pt x="696" y="300"/>
                  <a:pt x="655" y="294"/>
                  <a:pt x="614" y="292"/>
                </a:cubicBezTo>
                <a:cubicBezTo>
                  <a:pt x="671" y="274"/>
                  <a:pt x="603" y="292"/>
                  <a:pt x="723" y="292"/>
                </a:cubicBezTo>
                <a:cubicBezTo>
                  <a:pt x="733" y="292"/>
                  <a:pt x="701" y="287"/>
                  <a:pt x="691" y="285"/>
                </a:cubicBezTo>
                <a:cubicBezTo>
                  <a:pt x="652" y="275"/>
                  <a:pt x="613" y="265"/>
                  <a:pt x="575" y="254"/>
                </a:cubicBezTo>
                <a:cubicBezTo>
                  <a:pt x="606" y="207"/>
                  <a:pt x="571" y="243"/>
                  <a:pt x="629" y="238"/>
                </a:cubicBezTo>
                <a:cubicBezTo>
                  <a:pt x="640" y="236"/>
                  <a:pt x="649" y="228"/>
                  <a:pt x="660" y="223"/>
                </a:cubicBezTo>
                <a:cubicBezTo>
                  <a:pt x="662" y="215"/>
                  <a:pt x="671" y="206"/>
                  <a:pt x="668" y="199"/>
                </a:cubicBezTo>
                <a:cubicBezTo>
                  <a:pt x="664" y="191"/>
                  <a:pt x="642" y="198"/>
                  <a:pt x="645" y="191"/>
                </a:cubicBezTo>
                <a:cubicBezTo>
                  <a:pt x="648" y="180"/>
                  <a:pt x="665" y="180"/>
                  <a:pt x="676" y="176"/>
                </a:cubicBezTo>
                <a:cubicBezTo>
                  <a:pt x="696" y="167"/>
                  <a:pt x="717" y="160"/>
                  <a:pt x="738" y="153"/>
                </a:cubicBezTo>
                <a:cubicBezTo>
                  <a:pt x="876" y="171"/>
                  <a:pt x="709" y="151"/>
                  <a:pt x="676" y="145"/>
                </a:cubicBezTo>
                <a:cubicBezTo>
                  <a:pt x="695" y="134"/>
                  <a:pt x="778" y="113"/>
                  <a:pt x="691" y="129"/>
                </a:cubicBezTo>
                <a:cubicBezTo>
                  <a:pt x="636" y="151"/>
                  <a:pt x="584" y="174"/>
                  <a:pt x="528" y="191"/>
                </a:cubicBezTo>
                <a:cubicBezTo>
                  <a:pt x="548" y="252"/>
                  <a:pt x="520" y="238"/>
                  <a:pt x="474" y="223"/>
                </a:cubicBezTo>
                <a:cubicBezTo>
                  <a:pt x="466" y="220"/>
                  <a:pt x="497" y="230"/>
                  <a:pt x="497" y="230"/>
                </a:cubicBezTo>
                <a:cubicBezTo>
                  <a:pt x="484" y="238"/>
                  <a:pt x="473" y="251"/>
                  <a:pt x="458" y="254"/>
                </a:cubicBezTo>
                <a:cubicBezTo>
                  <a:pt x="432" y="257"/>
                  <a:pt x="406" y="246"/>
                  <a:pt x="381" y="246"/>
                </a:cubicBezTo>
                <a:cubicBezTo>
                  <a:pt x="347" y="246"/>
                  <a:pt x="313" y="251"/>
                  <a:pt x="280" y="254"/>
                </a:cubicBezTo>
                <a:cubicBezTo>
                  <a:pt x="264" y="251"/>
                  <a:pt x="248" y="249"/>
                  <a:pt x="233" y="246"/>
                </a:cubicBezTo>
                <a:cubicBezTo>
                  <a:pt x="217" y="241"/>
                  <a:pt x="187" y="230"/>
                  <a:pt x="187" y="230"/>
                </a:cubicBezTo>
                <a:cubicBezTo>
                  <a:pt x="257" y="195"/>
                  <a:pt x="307" y="233"/>
                  <a:pt x="373" y="254"/>
                </a:cubicBezTo>
                <a:cubicBezTo>
                  <a:pt x="388" y="259"/>
                  <a:pt x="404" y="263"/>
                  <a:pt x="420" y="269"/>
                </a:cubicBezTo>
                <a:cubicBezTo>
                  <a:pt x="427" y="271"/>
                  <a:pt x="443" y="277"/>
                  <a:pt x="443" y="277"/>
                </a:cubicBezTo>
                <a:cubicBezTo>
                  <a:pt x="535" y="242"/>
                  <a:pt x="599" y="238"/>
                  <a:pt x="699" y="246"/>
                </a:cubicBezTo>
                <a:cubicBezTo>
                  <a:pt x="624" y="255"/>
                  <a:pt x="559" y="248"/>
                  <a:pt x="482" y="254"/>
                </a:cubicBezTo>
                <a:cubicBezTo>
                  <a:pt x="529" y="260"/>
                  <a:pt x="575" y="267"/>
                  <a:pt x="622" y="277"/>
                </a:cubicBezTo>
                <a:cubicBezTo>
                  <a:pt x="590" y="296"/>
                  <a:pt x="556" y="298"/>
                  <a:pt x="521" y="308"/>
                </a:cubicBezTo>
                <a:cubicBezTo>
                  <a:pt x="511" y="304"/>
                  <a:pt x="462" y="286"/>
                  <a:pt x="521" y="316"/>
                </a:cubicBezTo>
                <a:cubicBezTo>
                  <a:pt x="528" y="319"/>
                  <a:pt x="536" y="321"/>
                  <a:pt x="544" y="324"/>
                </a:cubicBezTo>
                <a:cubicBezTo>
                  <a:pt x="564" y="331"/>
                  <a:pt x="624" y="359"/>
                  <a:pt x="606" y="347"/>
                </a:cubicBezTo>
                <a:cubicBezTo>
                  <a:pt x="598" y="341"/>
                  <a:pt x="591" y="335"/>
                  <a:pt x="583" y="331"/>
                </a:cubicBezTo>
                <a:cubicBezTo>
                  <a:pt x="575" y="327"/>
                  <a:pt x="567" y="326"/>
                  <a:pt x="559" y="324"/>
                </a:cubicBezTo>
                <a:cubicBezTo>
                  <a:pt x="588" y="314"/>
                  <a:pt x="614" y="299"/>
                  <a:pt x="645" y="292"/>
                </a:cubicBezTo>
                <a:cubicBezTo>
                  <a:pt x="524" y="278"/>
                  <a:pt x="604" y="285"/>
                  <a:pt x="637" y="308"/>
                </a:cubicBezTo>
                <a:cubicBezTo>
                  <a:pt x="675" y="297"/>
                  <a:pt x="745" y="315"/>
                  <a:pt x="629" y="300"/>
                </a:cubicBezTo>
                <a:cubicBezTo>
                  <a:pt x="683" y="318"/>
                  <a:pt x="691" y="310"/>
                  <a:pt x="653" y="324"/>
                </a:cubicBezTo>
                <a:cubicBezTo>
                  <a:pt x="678" y="326"/>
                  <a:pt x="704" y="327"/>
                  <a:pt x="730" y="331"/>
                </a:cubicBezTo>
                <a:cubicBezTo>
                  <a:pt x="738" y="332"/>
                  <a:pt x="754" y="347"/>
                  <a:pt x="754" y="339"/>
                </a:cubicBezTo>
                <a:cubicBezTo>
                  <a:pt x="754" y="330"/>
                  <a:pt x="712" y="317"/>
                  <a:pt x="707" y="316"/>
                </a:cubicBezTo>
                <a:cubicBezTo>
                  <a:pt x="691" y="327"/>
                  <a:pt x="653" y="364"/>
                  <a:pt x="653" y="33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4" name="Freeform 88"/>
          <p:cNvSpPr>
            <a:spLocks/>
          </p:cNvSpPr>
          <p:nvPr/>
        </p:nvSpPr>
        <p:spPr bwMode="auto">
          <a:xfrm>
            <a:off x="-3175" y="5621338"/>
            <a:ext cx="522288" cy="444500"/>
          </a:xfrm>
          <a:custGeom>
            <a:avLst/>
            <a:gdLst>
              <a:gd name="T0" fmla="*/ 227 w 329"/>
              <a:gd name="T1" fmla="*/ 187 h 280"/>
              <a:gd name="T2" fmla="*/ 227 w 329"/>
              <a:gd name="T3" fmla="*/ 164 h 280"/>
              <a:gd name="T4" fmla="*/ 165 w 329"/>
              <a:gd name="T5" fmla="*/ 140 h 280"/>
              <a:gd name="T6" fmla="*/ 196 w 329"/>
              <a:gd name="T7" fmla="*/ 109 h 280"/>
              <a:gd name="T8" fmla="*/ 266 w 329"/>
              <a:gd name="T9" fmla="*/ 101 h 280"/>
              <a:gd name="T10" fmla="*/ 204 w 329"/>
              <a:gd name="T11" fmla="*/ 86 h 280"/>
              <a:gd name="T12" fmla="*/ 204 w 329"/>
              <a:gd name="T13" fmla="*/ 70 h 280"/>
              <a:gd name="T14" fmla="*/ 235 w 329"/>
              <a:gd name="T15" fmla="*/ 47 h 280"/>
              <a:gd name="T16" fmla="*/ 251 w 329"/>
              <a:gd name="T17" fmla="*/ 47 h 280"/>
              <a:gd name="T18" fmla="*/ 188 w 329"/>
              <a:gd name="T19" fmla="*/ 31 h 280"/>
              <a:gd name="T20" fmla="*/ 181 w 329"/>
              <a:gd name="T21" fmla="*/ 47 h 280"/>
              <a:gd name="T22" fmla="*/ 188 w 329"/>
              <a:gd name="T23" fmla="*/ 31 h 280"/>
              <a:gd name="T24" fmla="*/ 126 w 329"/>
              <a:gd name="T25" fmla="*/ 47 h 280"/>
              <a:gd name="T26" fmla="*/ 95 w 329"/>
              <a:gd name="T27" fmla="*/ 94 h 280"/>
              <a:gd name="T28" fmla="*/ 134 w 329"/>
              <a:gd name="T29" fmla="*/ 94 h 280"/>
              <a:gd name="T30" fmla="*/ 165 w 329"/>
              <a:gd name="T31" fmla="*/ 109 h 280"/>
              <a:gd name="T32" fmla="*/ 142 w 329"/>
              <a:gd name="T33" fmla="*/ 140 h 280"/>
              <a:gd name="T34" fmla="*/ 142 w 329"/>
              <a:gd name="T35" fmla="*/ 31 h 280"/>
              <a:gd name="T36" fmla="*/ 157 w 329"/>
              <a:gd name="T37" fmla="*/ 132 h 280"/>
              <a:gd name="T38" fmla="*/ 111 w 329"/>
              <a:gd name="T39" fmla="*/ 132 h 280"/>
              <a:gd name="T40" fmla="*/ 204 w 329"/>
              <a:gd name="T41" fmla="*/ 156 h 280"/>
              <a:gd name="T42" fmla="*/ 243 w 329"/>
              <a:gd name="T43" fmla="*/ 94 h 280"/>
              <a:gd name="T44" fmla="*/ 289 w 329"/>
              <a:gd name="T45" fmla="*/ 55 h 280"/>
              <a:gd name="T46" fmla="*/ 313 w 329"/>
              <a:gd name="T47" fmla="*/ 55 h 280"/>
              <a:gd name="T48" fmla="*/ 313 w 329"/>
              <a:gd name="T49" fmla="*/ 47 h 280"/>
              <a:gd name="T50" fmla="*/ 266 w 329"/>
              <a:gd name="T51" fmla="*/ 164 h 280"/>
              <a:gd name="T52" fmla="*/ 282 w 329"/>
              <a:gd name="T53" fmla="*/ 195 h 280"/>
              <a:gd name="T54" fmla="*/ 320 w 329"/>
              <a:gd name="T55" fmla="*/ 233 h 280"/>
              <a:gd name="T56" fmla="*/ 126 w 329"/>
              <a:gd name="T57" fmla="*/ 241 h 280"/>
              <a:gd name="T58" fmla="*/ 119 w 329"/>
              <a:gd name="T59" fmla="*/ 241 h 280"/>
              <a:gd name="T60" fmla="*/ 289 w 329"/>
              <a:gd name="T61" fmla="*/ 195 h 280"/>
              <a:gd name="T62" fmla="*/ 274 w 329"/>
              <a:gd name="T63" fmla="*/ 148 h 280"/>
              <a:gd name="T64" fmla="*/ 297 w 329"/>
              <a:gd name="T65" fmla="*/ 195 h 280"/>
              <a:gd name="T66" fmla="*/ 266 w 329"/>
              <a:gd name="T67" fmla="*/ 132 h 280"/>
              <a:gd name="T68" fmla="*/ 289 w 329"/>
              <a:gd name="T69" fmla="*/ 195 h 280"/>
              <a:gd name="T70" fmla="*/ 119 w 329"/>
              <a:gd name="T71" fmla="*/ 63 h 280"/>
              <a:gd name="T72" fmla="*/ 204 w 329"/>
              <a:gd name="T73" fmla="*/ 78 h 280"/>
              <a:gd name="T74" fmla="*/ 196 w 329"/>
              <a:gd name="T75" fmla="*/ 8 h 280"/>
              <a:gd name="T76" fmla="*/ 212 w 329"/>
              <a:gd name="T77" fmla="*/ 8 h 280"/>
              <a:gd name="T78" fmla="*/ 165 w 329"/>
              <a:gd name="T79" fmla="*/ 8 h 280"/>
              <a:gd name="T80" fmla="*/ 157 w 329"/>
              <a:gd name="T81" fmla="*/ 47 h 280"/>
              <a:gd name="T82" fmla="*/ 33 w 329"/>
              <a:gd name="T83" fmla="*/ 7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9" h="280">
                <a:moveTo>
                  <a:pt x="258" y="195"/>
                </a:moveTo>
                <a:cubicBezTo>
                  <a:pt x="247" y="192"/>
                  <a:pt x="236" y="191"/>
                  <a:pt x="227" y="187"/>
                </a:cubicBezTo>
                <a:cubicBezTo>
                  <a:pt x="218" y="183"/>
                  <a:pt x="195" y="173"/>
                  <a:pt x="204" y="171"/>
                </a:cubicBezTo>
                <a:cubicBezTo>
                  <a:pt x="211" y="168"/>
                  <a:pt x="227" y="164"/>
                  <a:pt x="227" y="164"/>
                </a:cubicBezTo>
                <a:cubicBezTo>
                  <a:pt x="214" y="158"/>
                  <a:pt x="201" y="153"/>
                  <a:pt x="188" y="148"/>
                </a:cubicBezTo>
                <a:cubicBezTo>
                  <a:pt x="180" y="145"/>
                  <a:pt x="165" y="148"/>
                  <a:pt x="165" y="140"/>
                </a:cubicBezTo>
                <a:cubicBezTo>
                  <a:pt x="165" y="130"/>
                  <a:pt x="180" y="130"/>
                  <a:pt x="188" y="125"/>
                </a:cubicBezTo>
                <a:cubicBezTo>
                  <a:pt x="250" y="143"/>
                  <a:pt x="183" y="129"/>
                  <a:pt x="196" y="109"/>
                </a:cubicBezTo>
                <a:cubicBezTo>
                  <a:pt x="203" y="97"/>
                  <a:pt x="222" y="99"/>
                  <a:pt x="235" y="94"/>
                </a:cubicBezTo>
                <a:cubicBezTo>
                  <a:pt x="245" y="96"/>
                  <a:pt x="255" y="101"/>
                  <a:pt x="266" y="101"/>
                </a:cubicBezTo>
                <a:cubicBezTo>
                  <a:pt x="274" y="101"/>
                  <a:pt x="250" y="95"/>
                  <a:pt x="243" y="94"/>
                </a:cubicBezTo>
                <a:cubicBezTo>
                  <a:pt x="230" y="90"/>
                  <a:pt x="216" y="89"/>
                  <a:pt x="204" y="86"/>
                </a:cubicBezTo>
                <a:cubicBezTo>
                  <a:pt x="196" y="83"/>
                  <a:pt x="188" y="80"/>
                  <a:pt x="181" y="78"/>
                </a:cubicBezTo>
                <a:cubicBezTo>
                  <a:pt x="188" y="75"/>
                  <a:pt x="204" y="78"/>
                  <a:pt x="204" y="70"/>
                </a:cubicBezTo>
                <a:cubicBezTo>
                  <a:pt x="204" y="60"/>
                  <a:pt x="173" y="60"/>
                  <a:pt x="181" y="55"/>
                </a:cubicBezTo>
                <a:cubicBezTo>
                  <a:pt x="195" y="44"/>
                  <a:pt x="217" y="50"/>
                  <a:pt x="235" y="47"/>
                </a:cubicBezTo>
                <a:cubicBezTo>
                  <a:pt x="248" y="44"/>
                  <a:pt x="260" y="39"/>
                  <a:pt x="274" y="39"/>
                </a:cubicBezTo>
                <a:cubicBezTo>
                  <a:pt x="282" y="39"/>
                  <a:pt x="258" y="44"/>
                  <a:pt x="251" y="47"/>
                </a:cubicBezTo>
                <a:cubicBezTo>
                  <a:pt x="238" y="44"/>
                  <a:pt x="224" y="42"/>
                  <a:pt x="212" y="39"/>
                </a:cubicBezTo>
                <a:cubicBezTo>
                  <a:pt x="203" y="36"/>
                  <a:pt x="179" y="31"/>
                  <a:pt x="188" y="31"/>
                </a:cubicBezTo>
                <a:cubicBezTo>
                  <a:pt x="198" y="31"/>
                  <a:pt x="208" y="36"/>
                  <a:pt x="219" y="39"/>
                </a:cubicBezTo>
                <a:cubicBezTo>
                  <a:pt x="206" y="41"/>
                  <a:pt x="193" y="47"/>
                  <a:pt x="181" y="47"/>
                </a:cubicBezTo>
                <a:cubicBezTo>
                  <a:pt x="172" y="47"/>
                  <a:pt x="153" y="46"/>
                  <a:pt x="157" y="39"/>
                </a:cubicBezTo>
                <a:cubicBezTo>
                  <a:pt x="161" y="29"/>
                  <a:pt x="177" y="33"/>
                  <a:pt x="188" y="31"/>
                </a:cubicBezTo>
                <a:cubicBezTo>
                  <a:pt x="196" y="28"/>
                  <a:pt x="217" y="17"/>
                  <a:pt x="212" y="24"/>
                </a:cubicBezTo>
                <a:cubicBezTo>
                  <a:pt x="195" y="42"/>
                  <a:pt x="141" y="44"/>
                  <a:pt x="126" y="47"/>
                </a:cubicBezTo>
                <a:cubicBezTo>
                  <a:pt x="118" y="49"/>
                  <a:pt x="107" y="48"/>
                  <a:pt x="103" y="55"/>
                </a:cubicBezTo>
                <a:cubicBezTo>
                  <a:pt x="95" y="66"/>
                  <a:pt x="95" y="80"/>
                  <a:pt x="95" y="94"/>
                </a:cubicBezTo>
                <a:cubicBezTo>
                  <a:pt x="95" y="104"/>
                  <a:pt x="100" y="73"/>
                  <a:pt x="103" y="63"/>
                </a:cubicBezTo>
                <a:cubicBezTo>
                  <a:pt x="113" y="73"/>
                  <a:pt x="124" y="82"/>
                  <a:pt x="134" y="94"/>
                </a:cubicBezTo>
                <a:cubicBezTo>
                  <a:pt x="140" y="101"/>
                  <a:pt x="150" y="126"/>
                  <a:pt x="150" y="117"/>
                </a:cubicBezTo>
                <a:cubicBezTo>
                  <a:pt x="150" y="91"/>
                  <a:pt x="74" y="2"/>
                  <a:pt x="165" y="109"/>
                </a:cubicBezTo>
                <a:cubicBezTo>
                  <a:pt x="167" y="122"/>
                  <a:pt x="180" y="137"/>
                  <a:pt x="173" y="148"/>
                </a:cubicBezTo>
                <a:cubicBezTo>
                  <a:pt x="166" y="156"/>
                  <a:pt x="148" y="148"/>
                  <a:pt x="142" y="140"/>
                </a:cubicBezTo>
                <a:cubicBezTo>
                  <a:pt x="132" y="127"/>
                  <a:pt x="136" y="109"/>
                  <a:pt x="134" y="94"/>
                </a:cubicBezTo>
                <a:cubicBezTo>
                  <a:pt x="136" y="73"/>
                  <a:pt x="120" y="31"/>
                  <a:pt x="142" y="31"/>
                </a:cubicBezTo>
                <a:cubicBezTo>
                  <a:pt x="163" y="31"/>
                  <a:pt x="146" y="73"/>
                  <a:pt x="150" y="94"/>
                </a:cubicBezTo>
                <a:cubicBezTo>
                  <a:pt x="151" y="106"/>
                  <a:pt x="154" y="119"/>
                  <a:pt x="157" y="132"/>
                </a:cubicBezTo>
                <a:cubicBezTo>
                  <a:pt x="159" y="145"/>
                  <a:pt x="178" y="171"/>
                  <a:pt x="165" y="171"/>
                </a:cubicBezTo>
                <a:cubicBezTo>
                  <a:pt x="142" y="171"/>
                  <a:pt x="88" y="129"/>
                  <a:pt x="111" y="132"/>
                </a:cubicBezTo>
                <a:cubicBezTo>
                  <a:pt x="134" y="134"/>
                  <a:pt x="157" y="137"/>
                  <a:pt x="181" y="140"/>
                </a:cubicBezTo>
                <a:cubicBezTo>
                  <a:pt x="188" y="145"/>
                  <a:pt x="198" y="163"/>
                  <a:pt x="204" y="156"/>
                </a:cubicBezTo>
                <a:cubicBezTo>
                  <a:pt x="215" y="138"/>
                  <a:pt x="173" y="84"/>
                  <a:pt x="212" y="140"/>
                </a:cubicBezTo>
                <a:cubicBezTo>
                  <a:pt x="222" y="106"/>
                  <a:pt x="204" y="35"/>
                  <a:pt x="243" y="94"/>
                </a:cubicBezTo>
                <a:cubicBezTo>
                  <a:pt x="257" y="151"/>
                  <a:pt x="243" y="119"/>
                  <a:pt x="266" y="78"/>
                </a:cubicBezTo>
                <a:cubicBezTo>
                  <a:pt x="271" y="68"/>
                  <a:pt x="282" y="63"/>
                  <a:pt x="289" y="55"/>
                </a:cubicBezTo>
                <a:cubicBezTo>
                  <a:pt x="295" y="45"/>
                  <a:pt x="299" y="34"/>
                  <a:pt x="305" y="24"/>
                </a:cubicBezTo>
                <a:cubicBezTo>
                  <a:pt x="307" y="34"/>
                  <a:pt x="310" y="44"/>
                  <a:pt x="313" y="55"/>
                </a:cubicBezTo>
                <a:cubicBezTo>
                  <a:pt x="315" y="62"/>
                  <a:pt x="320" y="86"/>
                  <a:pt x="320" y="78"/>
                </a:cubicBezTo>
                <a:cubicBezTo>
                  <a:pt x="320" y="67"/>
                  <a:pt x="313" y="47"/>
                  <a:pt x="313" y="47"/>
                </a:cubicBezTo>
                <a:cubicBezTo>
                  <a:pt x="305" y="54"/>
                  <a:pt x="293" y="59"/>
                  <a:pt x="289" y="70"/>
                </a:cubicBezTo>
                <a:cubicBezTo>
                  <a:pt x="276" y="99"/>
                  <a:pt x="266" y="164"/>
                  <a:pt x="266" y="164"/>
                </a:cubicBezTo>
                <a:cubicBezTo>
                  <a:pt x="266" y="166"/>
                  <a:pt x="276" y="218"/>
                  <a:pt x="289" y="218"/>
                </a:cubicBezTo>
                <a:cubicBezTo>
                  <a:pt x="297" y="218"/>
                  <a:pt x="282" y="195"/>
                  <a:pt x="282" y="195"/>
                </a:cubicBezTo>
                <a:cubicBezTo>
                  <a:pt x="282" y="195"/>
                  <a:pt x="297" y="205"/>
                  <a:pt x="305" y="210"/>
                </a:cubicBezTo>
                <a:cubicBezTo>
                  <a:pt x="310" y="217"/>
                  <a:pt x="329" y="233"/>
                  <a:pt x="320" y="233"/>
                </a:cubicBezTo>
                <a:cubicBezTo>
                  <a:pt x="309" y="233"/>
                  <a:pt x="307" y="210"/>
                  <a:pt x="297" y="210"/>
                </a:cubicBezTo>
                <a:cubicBezTo>
                  <a:pt x="255" y="207"/>
                  <a:pt x="172" y="229"/>
                  <a:pt x="126" y="241"/>
                </a:cubicBezTo>
                <a:cubicBezTo>
                  <a:pt x="115" y="238"/>
                  <a:pt x="105" y="233"/>
                  <a:pt x="95" y="233"/>
                </a:cubicBezTo>
                <a:cubicBezTo>
                  <a:pt x="86" y="233"/>
                  <a:pt x="111" y="237"/>
                  <a:pt x="119" y="241"/>
                </a:cubicBezTo>
                <a:cubicBezTo>
                  <a:pt x="150" y="254"/>
                  <a:pt x="179" y="269"/>
                  <a:pt x="212" y="280"/>
                </a:cubicBezTo>
                <a:cubicBezTo>
                  <a:pt x="253" y="265"/>
                  <a:pt x="270" y="232"/>
                  <a:pt x="289" y="195"/>
                </a:cubicBezTo>
                <a:cubicBezTo>
                  <a:pt x="286" y="187"/>
                  <a:pt x="284" y="178"/>
                  <a:pt x="282" y="171"/>
                </a:cubicBezTo>
                <a:cubicBezTo>
                  <a:pt x="279" y="163"/>
                  <a:pt x="265" y="148"/>
                  <a:pt x="274" y="148"/>
                </a:cubicBezTo>
                <a:cubicBezTo>
                  <a:pt x="283" y="148"/>
                  <a:pt x="284" y="162"/>
                  <a:pt x="289" y="171"/>
                </a:cubicBezTo>
                <a:cubicBezTo>
                  <a:pt x="292" y="178"/>
                  <a:pt x="302" y="200"/>
                  <a:pt x="297" y="195"/>
                </a:cubicBezTo>
                <a:cubicBezTo>
                  <a:pt x="286" y="184"/>
                  <a:pt x="280" y="169"/>
                  <a:pt x="274" y="156"/>
                </a:cubicBezTo>
                <a:cubicBezTo>
                  <a:pt x="270" y="148"/>
                  <a:pt x="262" y="124"/>
                  <a:pt x="266" y="132"/>
                </a:cubicBezTo>
                <a:cubicBezTo>
                  <a:pt x="272" y="144"/>
                  <a:pt x="277" y="157"/>
                  <a:pt x="282" y="171"/>
                </a:cubicBezTo>
                <a:cubicBezTo>
                  <a:pt x="284" y="178"/>
                  <a:pt x="295" y="200"/>
                  <a:pt x="289" y="195"/>
                </a:cubicBezTo>
                <a:cubicBezTo>
                  <a:pt x="267" y="176"/>
                  <a:pt x="263" y="129"/>
                  <a:pt x="243" y="109"/>
                </a:cubicBezTo>
                <a:cubicBezTo>
                  <a:pt x="213" y="79"/>
                  <a:pt x="158" y="74"/>
                  <a:pt x="119" y="63"/>
                </a:cubicBezTo>
                <a:cubicBezTo>
                  <a:pt x="147" y="52"/>
                  <a:pt x="144" y="49"/>
                  <a:pt x="181" y="63"/>
                </a:cubicBezTo>
                <a:cubicBezTo>
                  <a:pt x="189" y="66"/>
                  <a:pt x="213" y="78"/>
                  <a:pt x="204" y="78"/>
                </a:cubicBezTo>
                <a:cubicBezTo>
                  <a:pt x="191" y="78"/>
                  <a:pt x="146" y="53"/>
                  <a:pt x="134" y="47"/>
                </a:cubicBezTo>
                <a:cubicBezTo>
                  <a:pt x="143" y="39"/>
                  <a:pt x="181" y="9"/>
                  <a:pt x="196" y="8"/>
                </a:cubicBezTo>
                <a:cubicBezTo>
                  <a:pt x="214" y="6"/>
                  <a:pt x="232" y="16"/>
                  <a:pt x="251" y="16"/>
                </a:cubicBezTo>
                <a:cubicBezTo>
                  <a:pt x="264" y="16"/>
                  <a:pt x="224" y="11"/>
                  <a:pt x="212" y="8"/>
                </a:cubicBezTo>
                <a:cubicBezTo>
                  <a:pt x="203" y="5"/>
                  <a:pt x="196" y="2"/>
                  <a:pt x="188" y="0"/>
                </a:cubicBezTo>
                <a:cubicBezTo>
                  <a:pt x="188" y="0"/>
                  <a:pt x="172" y="5"/>
                  <a:pt x="165" y="8"/>
                </a:cubicBezTo>
                <a:cubicBezTo>
                  <a:pt x="172" y="15"/>
                  <a:pt x="198" y="26"/>
                  <a:pt x="188" y="31"/>
                </a:cubicBezTo>
                <a:cubicBezTo>
                  <a:pt x="140" y="49"/>
                  <a:pt x="0" y="29"/>
                  <a:pt x="157" y="47"/>
                </a:cubicBezTo>
                <a:cubicBezTo>
                  <a:pt x="225" y="64"/>
                  <a:pt x="189" y="51"/>
                  <a:pt x="80" y="63"/>
                </a:cubicBezTo>
                <a:cubicBezTo>
                  <a:pt x="6" y="70"/>
                  <a:pt x="60" y="70"/>
                  <a:pt x="33" y="7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5" name="Freeform 89"/>
          <p:cNvSpPr>
            <a:spLocks/>
          </p:cNvSpPr>
          <p:nvPr/>
        </p:nvSpPr>
        <p:spPr bwMode="auto">
          <a:xfrm>
            <a:off x="25400" y="1630363"/>
            <a:ext cx="9172575" cy="1279525"/>
          </a:xfrm>
          <a:custGeom>
            <a:avLst/>
            <a:gdLst>
              <a:gd name="T0" fmla="*/ 0 w 5778"/>
              <a:gd name="T1" fmla="*/ 783 h 806"/>
              <a:gd name="T2" fmla="*/ 233 w 5778"/>
              <a:gd name="T3" fmla="*/ 744 h 806"/>
              <a:gd name="T4" fmla="*/ 512 w 5778"/>
              <a:gd name="T5" fmla="*/ 612 h 806"/>
              <a:gd name="T6" fmla="*/ 885 w 5778"/>
              <a:gd name="T7" fmla="*/ 433 h 806"/>
              <a:gd name="T8" fmla="*/ 1172 w 5778"/>
              <a:gd name="T9" fmla="*/ 348 h 806"/>
              <a:gd name="T10" fmla="*/ 1335 w 5778"/>
              <a:gd name="T11" fmla="*/ 278 h 806"/>
              <a:gd name="T12" fmla="*/ 1631 w 5778"/>
              <a:gd name="T13" fmla="*/ 153 h 806"/>
              <a:gd name="T14" fmla="*/ 2027 w 5778"/>
              <a:gd name="T15" fmla="*/ 14 h 806"/>
              <a:gd name="T16" fmla="*/ 2508 w 5778"/>
              <a:gd name="T17" fmla="*/ 37 h 806"/>
              <a:gd name="T18" fmla="*/ 2702 w 5778"/>
              <a:gd name="T19" fmla="*/ 122 h 806"/>
              <a:gd name="T20" fmla="*/ 2788 w 5778"/>
              <a:gd name="T21" fmla="*/ 177 h 806"/>
              <a:gd name="T22" fmla="*/ 3060 w 5778"/>
              <a:gd name="T23" fmla="*/ 185 h 806"/>
              <a:gd name="T24" fmla="*/ 3176 w 5778"/>
              <a:gd name="T25" fmla="*/ 216 h 806"/>
              <a:gd name="T26" fmla="*/ 3223 w 5778"/>
              <a:gd name="T27" fmla="*/ 231 h 806"/>
              <a:gd name="T28" fmla="*/ 3557 w 5778"/>
              <a:gd name="T29" fmla="*/ 216 h 806"/>
              <a:gd name="T30" fmla="*/ 3766 w 5778"/>
              <a:gd name="T31" fmla="*/ 138 h 806"/>
              <a:gd name="T32" fmla="*/ 4054 w 5778"/>
              <a:gd name="T33" fmla="*/ 91 h 806"/>
              <a:gd name="T34" fmla="*/ 4543 w 5778"/>
              <a:gd name="T35" fmla="*/ 153 h 806"/>
              <a:gd name="T36" fmla="*/ 4683 w 5778"/>
              <a:gd name="T37" fmla="*/ 239 h 806"/>
              <a:gd name="T38" fmla="*/ 4737 w 5778"/>
              <a:gd name="T39" fmla="*/ 293 h 806"/>
              <a:gd name="T40" fmla="*/ 5032 w 5778"/>
              <a:gd name="T41" fmla="*/ 441 h 806"/>
              <a:gd name="T42" fmla="*/ 5203 w 5778"/>
              <a:gd name="T43" fmla="*/ 542 h 806"/>
              <a:gd name="T44" fmla="*/ 5444 w 5778"/>
              <a:gd name="T45" fmla="*/ 449 h 806"/>
              <a:gd name="T46" fmla="*/ 5514 w 5778"/>
              <a:gd name="T47" fmla="*/ 394 h 806"/>
              <a:gd name="T48" fmla="*/ 5576 w 5778"/>
              <a:gd name="T49" fmla="*/ 340 h 806"/>
              <a:gd name="T50" fmla="*/ 5592 w 5778"/>
              <a:gd name="T51" fmla="*/ 317 h 806"/>
              <a:gd name="T52" fmla="*/ 5623 w 5778"/>
              <a:gd name="T53" fmla="*/ 309 h 806"/>
              <a:gd name="T54" fmla="*/ 5731 w 5778"/>
              <a:gd name="T55" fmla="*/ 262 h 806"/>
              <a:gd name="T56" fmla="*/ 5778 w 5778"/>
              <a:gd name="T57" fmla="*/ 247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78" h="806">
                <a:moveTo>
                  <a:pt x="0" y="783"/>
                </a:moveTo>
                <a:cubicBezTo>
                  <a:pt x="76" y="806"/>
                  <a:pt x="159" y="765"/>
                  <a:pt x="233" y="744"/>
                </a:cubicBezTo>
                <a:cubicBezTo>
                  <a:pt x="316" y="685"/>
                  <a:pt x="422" y="660"/>
                  <a:pt x="512" y="612"/>
                </a:cubicBezTo>
                <a:cubicBezTo>
                  <a:pt x="638" y="544"/>
                  <a:pt x="749" y="480"/>
                  <a:pt x="885" y="433"/>
                </a:cubicBezTo>
                <a:cubicBezTo>
                  <a:pt x="979" y="400"/>
                  <a:pt x="1079" y="384"/>
                  <a:pt x="1172" y="348"/>
                </a:cubicBezTo>
                <a:cubicBezTo>
                  <a:pt x="1227" y="325"/>
                  <a:pt x="1276" y="293"/>
                  <a:pt x="1335" y="278"/>
                </a:cubicBezTo>
                <a:cubicBezTo>
                  <a:pt x="1432" y="224"/>
                  <a:pt x="1528" y="191"/>
                  <a:pt x="1631" y="153"/>
                </a:cubicBezTo>
                <a:cubicBezTo>
                  <a:pt x="1764" y="102"/>
                  <a:pt x="1882" y="32"/>
                  <a:pt x="2027" y="14"/>
                </a:cubicBezTo>
                <a:cubicBezTo>
                  <a:pt x="2034" y="14"/>
                  <a:pt x="2387" y="0"/>
                  <a:pt x="2508" y="37"/>
                </a:cubicBezTo>
                <a:cubicBezTo>
                  <a:pt x="2549" y="49"/>
                  <a:pt x="2656" y="96"/>
                  <a:pt x="2702" y="122"/>
                </a:cubicBezTo>
                <a:cubicBezTo>
                  <a:pt x="2731" y="138"/>
                  <a:pt x="2753" y="175"/>
                  <a:pt x="2788" y="177"/>
                </a:cubicBezTo>
                <a:cubicBezTo>
                  <a:pt x="2878" y="179"/>
                  <a:pt x="2969" y="182"/>
                  <a:pt x="3060" y="185"/>
                </a:cubicBezTo>
                <a:cubicBezTo>
                  <a:pt x="3099" y="192"/>
                  <a:pt x="3137" y="203"/>
                  <a:pt x="3176" y="216"/>
                </a:cubicBezTo>
                <a:cubicBezTo>
                  <a:pt x="3191" y="221"/>
                  <a:pt x="3223" y="231"/>
                  <a:pt x="3223" y="231"/>
                </a:cubicBezTo>
                <a:cubicBezTo>
                  <a:pt x="3334" y="227"/>
                  <a:pt x="3448" y="240"/>
                  <a:pt x="3557" y="216"/>
                </a:cubicBezTo>
                <a:cubicBezTo>
                  <a:pt x="3630" y="199"/>
                  <a:pt x="3697" y="167"/>
                  <a:pt x="3766" y="138"/>
                </a:cubicBezTo>
                <a:cubicBezTo>
                  <a:pt x="3854" y="100"/>
                  <a:pt x="3959" y="97"/>
                  <a:pt x="4054" y="91"/>
                </a:cubicBezTo>
                <a:cubicBezTo>
                  <a:pt x="4216" y="96"/>
                  <a:pt x="4389" y="86"/>
                  <a:pt x="4543" y="153"/>
                </a:cubicBezTo>
                <a:cubicBezTo>
                  <a:pt x="4592" y="174"/>
                  <a:pt x="4643" y="202"/>
                  <a:pt x="4683" y="239"/>
                </a:cubicBezTo>
                <a:cubicBezTo>
                  <a:pt x="4701" y="256"/>
                  <a:pt x="4712" y="284"/>
                  <a:pt x="4737" y="293"/>
                </a:cubicBezTo>
                <a:cubicBezTo>
                  <a:pt x="4841" y="328"/>
                  <a:pt x="4939" y="379"/>
                  <a:pt x="5032" y="441"/>
                </a:cubicBezTo>
                <a:cubicBezTo>
                  <a:pt x="5089" y="479"/>
                  <a:pt x="5135" y="524"/>
                  <a:pt x="5203" y="542"/>
                </a:cubicBezTo>
                <a:cubicBezTo>
                  <a:pt x="5289" y="527"/>
                  <a:pt x="5362" y="479"/>
                  <a:pt x="5444" y="449"/>
                </a:cubicBezTo>
                <a:cubicBezTo>
                  <a:pt x="5493" y="397"/>
                  <a:pt x="5434" y="455"/>
                  <a:pt x="5514" y="394"/>
                </a:cubicBezTo>
                <a:cubicBezTo>
                  <a:pt x="5540" y="373"/>
                  <a:pt x="5543" y="351"/>
                  <a:pt x="5576" y="340"/>
                </a:cubicBezTo>
                <a:cubicBezTo>
                  <a:pt x="5581" y="332"/>
                  <a:pt x="5584" y="322"/>
                  <a:pt x="5592" y="317"/>
                </a:cubicBezTo>
                <a:cubicBezTo>
                  <a:pt x="5600" y="311"/>
                  <a:pt x="5613" y="312"/>
                  <a:pt x="5623" y="309"/>
                </a:cubicBezTo>
                <a:cubicBezTo>
                  <a:pt x="5659" y="294"/>
                  <a:pt x="5693" y="273"/>
                  <a:pt x="5731" y="262"/>
                </a:cubicBezTo>
                <a:cubicBezTo>
                  <a:pt x="5746" y="257"/>
                  <a:pt x="5778" y="247"/>
                  <a:pt x="5778" y="247"/>
                </a:cubicBezTo>
              </a:path>
            </a:pathLst>
          </a:custGeom>
          <a:noFill/>
          <a:ln w="12700" cmpd="sng">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6" name="Line 90"/>
          <p:cNvSpPr>
            <a:spLocks noChangeShapeType="1"/>
          </p:cNvSpPr>
          <p:nvPr/>
        </p:nvSpPr>
        <p:spPr bwMode="auto">
          <a:xfrm>
            <a:off x="5486400" y="5334000"/>
            <a:ext cx="36576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7" name="Line 91"/>
          <p:cNvSpPr>
            <a:spLocks noChangeShapeType="1"/>
          </p:cNvSpPr>
          <p:nvPr/>
        </p:nvSpPr>
        <p:spPr bwMode="auto">
          <a:xfrm>
            <a:off x="5410200" y="5410200"/>
            <a:ext cx="3733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8" name="Freeform 92"/>
          <p:cNvSpPr>
            <a:spLocks/>
          </p:cNvSpPr>
          <p:nvPr/>
        </p:nvSpPr>
        <p:spPr bwMode="auto">
          <a:xfrm>
            <a:off x="1219200" y="3429000"/>
            <a:ext cx="1149350" cy="469900"/>
          </a:xfrm>
          <a:custGeom>
            <a:avLst/>
            <a:gdLst>
              <a:gd name="T0" fmla="*/ 724 w 724"/>
              <a:gd name="T1" fmla="*/ 63 h 296"/>
              <a:gd name="T2" fmla="*/ 677 w 724"/>
              <a:gd name="T3" fmla="*/ 40 h 296"/>
              <a:gd name="T4" fmla="*/ 662 w 724"/>
              <a:gd name="T5" fmla="*/ 17 h 296"/>
              <a:gd name="T6" fmla="*/ 638 w 724"/>
              <a:gd name="T7" fmla="*/ 1 h 296"/>
              <a:gd name="T8" fmla="*/ 335 w 724"/>
              <a:gd name="T9" fmla="*/ 9 h 296"/>
              <a:gd name="T10" fmla="*/ 273 w 724"/>
              <a:gd name="T11" fmla="*/ 40 h 296"/>
              <a:gd name="T12" fmla="*/ 188 w 724"/>
              <a:gd name="T13" fmla="*/ 63 h 296"/>
              <a:gd name="T14" fmla="*/ 9 w 724"/>
              <a:gd name="T15" fmla="*/ 234 h 296"/>
              <a:gd name="T16" fmla="*/ 1 w 724"/>
              <a:gd name="T17"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4" h="296">
                <a:moveTo>
                  <a:pt x="724" y="63"/>
                </a:moveTo>
                <a:cubicBezTo>
                  <a:pt x="709" y="53"/>
                  <a:pt x="690" y="51"/>
                  <a:pt x="677" y="40"/>
                </a:cubicBezTo>
                <a:cubicBezTo>
                  <a:pt x="669" y="34"/>
                  <a:pt x="668" y="23"/>
                  <a:pt x="662" y="17"/>
                </a:cubicBezTo>
                <a:cubicBezTo>
                  <a:pt x="655" y="10"/>
                  <a:pt x="646" y="6"/>
                  <a:pt x="638" y="1"/>
                </a:cubicBezTo>
                <a:cubicBezTo>
                  <a:pt x="528" y="5"/>
                  <a:pt x="439" y="0"/>
                  <a:pt x="335" y="9"/>
                </a:cubicBezTo>
                <a:cubicBezTo>
                  <a:pt x="283" y="27"/>
                  <a:pt x="346" y="3"/>
                  <a:pt x="273" y="40"/>
                </a:cubicBezTo>
                <a:cubicBezTo>
                  <a:pt x="246" y="53"/>
                  <a:pt x="215" y="54"/>
                  <a:pt x="188" y="63"/>
                </a:cubicBezTo>
                <a:cubicBezTo>
                  <a:pt x="121" y="107"/>
                  <a:pt x="36" y="153"/>
                  <a:pt x="9" y="234"/>
                </a:cubicBezTo>
                <a:cubicBezTo>
                  <a:pt x="0" y="285"/>
                  <a:pt x="1" y="265"/>
                  <a:pt x="1" y="2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09" name="Text Box 93"/>
          <p:cNvSpPr txBox="1">
            <a:spLocks noChangeArrowheads="1"/>
          </p:cNvSpPr>
          <p:nvPr/>
        </p:nvSpPr>
        <p:spPr bwMode="auto">
          <a:xfrm rot="-339880">
            <a:off x="4113213" y="5561013"/>
            <a:ext cx="904875" cy="277812"/>
          </a:xfrm>
          <a:prstGeom prst="rect">
            <a:avLst/>
          </a:prstGeom>
          <a:solidFill>
            <a:schemeClr val="hlink"/>
          </a:solidFill>
          <a:ln w="317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de-DE" sz="1200" b="1">
                <a:latin typeface="Arial" charset="0"/>
              </a:rPr>
              <a:t>NYC  XYZ</a:t>
            </a:r>
            <a:endParaRPr lang="de-DE" sz="1200">
              <a:latin typeface="Arial" charset="0"/>
            </a:endParaRPr>
          </a:p>
        </p:txBody>
      </p:sp>
      <p:sp>
        <p:nvSpPr>
          <p:cNvPr id="9310" name="Freeform 94"/>
          <p:cNvSpPr>
            <a:spLocks/>
          </p:cNvSpPr>
          <p:nvPr/>
        </p:nvSpPr>
        <p:spPr bwMode="auto">
          <a:xfrm>
            <a:off x="0" y="1600200"/>
            <a:ext cx="9172575" cy="1279525"/>
          </a:xfrm>
          <a:custGeom>
            <a:avLst/>
            <a:gdLst>
              <a:gd name="T0" fmla="*/ 0 w 5778"/>
              <a:gd name="T1" fmla="*/ 783 h 806"/>
              <a:gd name="T2" fmla="*/ 233 w 5778"/>
              <a:gd name="T3" fmla="*/ 744 h 806"/>
              <a:gd name="T4" fmla="*/ 512 w 5778"/>
              <a:gd name="T5" fmla="*/ 612 h 806"/>
              <a:gd name="T6" fmla="*/ 885 w 5778"/>
              <a:gd name="T7" fmla="*/ 433 h 806"/>
              <a:gd name="T8" fmla="*/ 1172 w 5778"/>
              <a:gd name="T9" fmla="*/ 348 h 806"/>
              <a:gd name="T10" fmla="*/ 1335 w 5778"/>
              <a:gd name="T11" fmla="*/ 278 h 806"/>
              <a:gd name="T12" fmla="*/ 1631 w 5778"/>
              <a:gd name="T13" fmla="*/ 153 h 806"/>
              <a:gd name="T14" fmla="*/ 2027 w 5778"/>
              <a:gd name="T15" fmla="*/ 14 h 806"/>
              <a:gd name="T16" fmla="*/ 2508 w 5778"/>
              <a:gd name="T17" fmla="*/ 37 h 806"/>
              <a:gd name="T18" fmla="*/ 2702 w 5778"/>
              <a:gd name="T19" fmla="*/ 122 h 806"/>
              <a:gd name="T20" fmla="*/ 2788 w 5778"/>
              <a:gd name="T21" fmla="*/ 177 h 806"/>
              <a:gd name="T22" fmla="*/ 3060 w 5778"/>
              <a:gd name="T23" fmla="*/ 185 h 806"/>
              <a:gd name="T24" fmla="*/ 3176 w 5778"/>
              <a:gd name="T25" fmla="*/ 216 h 806"/>
              <a:gd name="T26" fmla="*/ 3223 w 5778"/>
              <a:gd name="T27" fmla="*/ 231 h 806"/>
              <a:gd name="T28" fmla="*/ 3557 w 5778"/>
              <a:gd name="T29" fmla="*/ 216 h 806"/>
              <a:gd name="T30" fmla="*/ 3766 w 5778"/>
              <a:gd name="T31" fmla="*/ 138 h 806"/>
              <a:gd name="T32" fmla="*/ 4054 w 5778"/>
              <a:gd name="T33" fmla="*/ 91 h 806"/>
              <a:gd name="T34" fmla="*/ 4543 w 5778"/>
              <a:gd name="T35" fmla="*/ 153 h 806"/>
              <a:gd name="T36" fmla="*/ 4683 w 5778"/>
              <a:gd name="T37" fmla="*/ 239 h 806"/>
              <a:gd name="T38" fmla="*/ 4737 w 5778"/>
              <a:gd name="T39" fmla="*/ 293 h 806"/>
              <a:gd name="T40" fmla="*/ 5032 w 5778"/>
              <a:gd name="T41" fmla="*/ 441 h 806"/>
              <a:gd name="T42" fmla="*/ 5203 w 5778"/>
              <a:gd name="T43" fmla="*/ 542 h 806"/>
              <a:gd name="T44" fmla="*/ 5444 w 5778"/>
              <a:gd name="T45" fmla="*/ 449 h 806"/>
              <a:gd name="T46" fmla="*/ 5514 w 5778"/>
              <a:gd name="T47" fmla="*/ 394 h 806"/>
              <a:gd name="T48" fmla="*/ 5576 w 5778"/>
              <a:gd name="T49" fmla="*/ 340 h 806"/>
              <a:gd name="T50" fmla="*/ 5592 w 5778"/>
              <a:gd name="T51" fmla="*/ 317 h 806"/>
              <a:gd name="T52" fmla="*/ 5623 w 5778"/>
              <a:gd name="T53" fmla="*/ 309 h 806"/>
              <a:gd name="T54" fmla="*/ 5731 w 5778"/>
              <a:gd name="T55" fmla="*/ 262 h 806"/>
              <a:gd name="T56" fmla="*/ 5778 w 5778"/>
              <a:gd name="T57" fmla="*/ 247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78" h="806">
                <a:moveTo>
                  <a:pt x="0" y="783"/>
                </a:moveTo>
                <a:cubicBezTo>
                  <a:pt x="76" y="806"/>
                  <a:pt x="159" y="765"/>
                  <a:pt x="233" y="744"/>
                </a:cubicBezTo>
                <a:cubicBezTo>
                  <a:pt x="316" y="685"/>
                  <a:pt x="422" y="660"/>
                  <a:pt x="512" y="612"/>
                </a:cubicBezTo>
                <a:cubicBezTo>
                  <a:pt x="638" y="544"/>
                  <a:pt x="749" y="480"/>
                  <a:pt x="885" y="433"/>
                </a:cubicBezTo>
                <a:cubicBezTo>
                  <a:pt x="979" y="400"/>
                  <a:pt x="1079" y="384"/>
                  <a:pt x="1172" y="348"/>
                </a:cubicBezTo>
                <a:cubicBezTo>
                  <a:pt x="1227" y="325"/>
                  <a:pt x="1276" y="293"/>
                  <a:pt x="1335" y="278"/>
                </a:cubicBezTo>
                <a:cubicBezTo>
                  <a:pt x="1432" y="224"/>
                  <a:pt x="1528" y="191"/>
                  <a:pt x="1631" y="153"/>
                </a:cubicBezTo>
                <a:cubicBezTo>
                  <a:pt x="1764" y="102"/>
                  <a:pt x="1882" y="32"/>
                  <a:pt x="2027" y="14"/>
                </a:cubicBezTo>
                <a:cubicBezTo>
                  <a:pt x="2034" y="14"/>
                  <a:pt x="2387" y="0"/>
                  <a:pt x="2508" y="37"/>
                </a:cubicBezTo>
                <a:cubicBezTo>
                  <a:pt x="2549" y="49"/>
                  <a:pt x="2656" y="96"/>
                  <a:pt x="2702" y="122"/>
                </a:cubicBezTo>
                <a:cubicBezTo>
                  <a:pt x="2731" y="138"/>
                  <a:pt x="2753" y="175"/>
                  <a:pt x="2788" y="177"/>
                </a:cubicBezTo>
                <a:cubicBezTo>
                  <a:pt x="2878" y="179"/>
                  <a:pt x="2969" y="182"/>
                  <a:pt x="3060" y="185"/>
                </a:cubicBezTo>
                <a:cubicBezTo>
                  <a:pt x="3099" y="192"/>
                  <a:pt x="3137" y="203"/>
                  <a:pt x="3176" y="216"/>
                </a:cubicBezTo>
                <a:cubicBezTo>
                  <a:pt x="3191" y="221"/>
                  <a:pt x="3223" y="231"/>
                  <a:pt x="3223" y="231"/>
                </a:cubicBezTo>
                <a:cubicBezTo>
                  <a:pt x="3334" y="227"/>
                  <a:pt x="3448" y="240"/>
                  <a:pt x="3557" y="216"/>
                </a:cubicBezTo>
                <a:cubicBezTo>
                  <a:pt x="3630" y="199"/>
                  <a:pt x="3697" y="167"/>
                  <a:pt x="3766" y="138"/>
                </a:cubicBezTo>
                <a:cubicBezTo>
                  <a:pt x="3854" y="100"/>
                  <a:pt x="3959" y="97"/>
                  <a:pt x="4054" y="91"/>
                </a:cubicBezTo>
                <a:cubicBezTo>
                  <a:pt x="4216" y="96"/>
                  <a:pt x="4389" y="86"/>
                  <a:pt x="4543" y="153"/>
                </a:cubicBezTo>
                <a:cubicBezTo>
                  <a:pt x="4592" y="174"/>
                  <a:pt x="4643" y="202"/>
                  <a:pt x="4683" y="239"/>
                </a:cubicBezTo>
                <a:cubicBezTo>
                  <a:pt x="4701" y="256"/>
                  <a:pt x="4712" y="284"/>
                  <a:pt x="4737" y="293"/>
                </a:cubicBezTo>
                <a:cubicBezTo>
                  <a:pt x="4841" y="328"/>
                  <a:pt x="4939" y="379"/>
                  <a:pt x="5032" y="441"/>
                </a:cubicBezTo>
                <a:cubicBezTo>
                  <a:pt x="5089" y="479"/>
                  <a:pt x="5135" y="524"/>
                  <a:pt x="5203" y="542"/>
                </a:cubicBezTo>
                <a:cubicBezTo>
                  <a:pt x="5289" y="527"/>
                  <a:pt x="5362" y="479"/>
                  <a:pt x="5444" y="449"/>
                </a:cubicBezTo>
                <a:cubicBezTo>
                  <a:pt x="5493" y="397"/>
                  <a:pt x="5434" y="455"/>
                  <a:pt x="5514" y="394"/>
                </a:cubicBezTo>
                <a:cubicBezTo>
                  <a:pt x="5540" y="373"/>
                  <a:pt x="5543" y="351"/>
                  <a:pt x="5576" y="340"/>
                </a:cubicBezTo>
                <a:cubicBezTo>
                  <a:pt x="5581" y="332"/>
                  <a:pt x="5584" y="322"/>
                  <a:pt x="5592" y="317"/>
                </a:cubicBezTo>
                <a:cubicBezTo>
                  <a:pt x="5600" y="311"/>
                  <a:pt x="5613" y="312"/>
                  <a:pt x="5623" y="309"/>
                </a:cubicBezTo>
                <a:cubicBezTo>
                  <a:pt x="5659" y="294"/>
                  <a:pt x="5693" y="273"/>
                  <a:pt x="5731" y="262"/>
                </a:cubicBezTo>
                <a:cubicBezTo>
                  <a:pt x="5746" y="257"/>
                  <a:pt x="5778" y="247"/>
                  <a:pt x="5778" y="247"/>
                </a:cubicBezTo>
              </a:path>
            </a:pathLst>
          </a:custGeom>
          <a:noFill/>
          <a:ln w="12700" cmpd="sng">
            <a:solidFill>
              <a:schemeClr val="accent3">
                <a:lumMod val="5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1" name="Freeform 95"/>
          <p:cNvSpPr>
            <a:spLocks/>
          </p:cNvSpPr>
          <p:nvPr/>
        </p:nvSpPr>
        <p:spPr bwMode="auto">
          <a:xfrm>
            <a:off x="6534150" y="4487863"/>
            <a:ext cx="87313" cy="579437"/>
          </a:xfrm>
          <a:custGeom>
            <a:avLst/>
            <a:gdLst>
              <a:gd name="T0" fmla="*/ 0 w 55"/>
              <a:gd name="T1" fmla="*/ 365 h 365"/>
              <a:gd name="T2" fmla="*/ 31 w 55"/>
              <a:gd name="T3" fmla="*/ 303 h 365"/>
              <a:gd name="T4" fmla="*/ 24 w 55"/>
              <a:gd name="T5" fmla="*/ 264 h 365"/>
              <a:gd name="T6" fmla="*/ 55 w 55"/>
              <a:gd name="T7" fmla="*/ 93 h 365"/>
              <a:gd name="T8" fmla="*/ 31 w 55"/>
              <a:gd name="T9" fmla="*/ 0 h 365"/>
            </a:gdLst>
            <a:ahLst/>
            <a:cxnLst>
              <a:cxn ang="0">
                <a:pos x="T0" y="T1"/>
              </a:cxn>
              <a:cxn ang="0">
                <a:pos x="T2" y="T3"/>
              </a:cxn>
              <a:cxn ang="0">
                <a:pos x="T4" y="T5"/>
              </a:cxn>
              <a:cxn ang="0">
                <a:pos x="T6" y="T7"/>
              </a:cxn>
              <a:cxn ang="0">
                <a:pos x="T8" y="T9"/>
              </a:cxn>
            </a:cxnLst>
            <a:rect l="0" t="0" r="r" b="b"/>
            <a:pathLst>
              <a:path w="55" h="365">
                <a:moveTo>
                  <a:pt x="0" y="365"/>
                </a:moveTo>
                <a:cubicBezTo>
                  <a:pt x="10" y="344"/>
                  <a:pt x="25" y="325"/>
                  <a:pt x="31" y="303"/>
                </a:cubicBezTo>
                <a:cubicBezTo>
                  <a:pt x="34" y="290"/>
                  <a:pt x="24" y="277"/>
                  <a:pt x="24" y="264"/>
                </a:cubicBezTo>
                <a:cubicBezTo>
                  <a:pt x="24" y="214"/>
                  <a:pt x="47" y="137"/>
                  <a:pt x="55" y="93"/>
                </a:cubicBezTo>
                <a:cubicBezTo>
                  <a:pt x="51" y="64"/>
                  <a:pt x="53" y="22"/>
                  <a:pt x="31" y="0"/>
                </a:cubicBezTo>
              </a:path>
            </a:pathLst>
          </a:custGeom>
          <a:noFill/>
          <a:ln w="19050"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2" name="Freeform 96"/>
          <p:cNvSpPr>
            <a:spLocks/>
          </p:cNvSpPr>
          <p:nvPr/>
        </p:nvSpPr>
        <p:spPr bwMode="auto">
          <a:xfrm>
            <a:off x="7162800" y="4572000"/>
            <a:ext cx="87313" cy="579438"/>
          </a:xfrm>
          <a:custGeom>
            <a:avLst/>
            <a:gdLst>
              <a:gd name="T0" fmla="*/ 0 w 55"/>
              <a:gd name="T1" fmla="*/ 365 h 365"/>
              <a:gd name="T2" fmla="*/ 31 w 55"/>
              <a:gd name="T3" fmla="*/ 303 h 365"/>
              <a:gd name="T4" fmla="*/ 24 w 55"/>
              <a:gd name="T5" fmla="*/ 264 h 365"/>
              <a:gd name="T6" fmla="*/ 55 w 55"/>
              <a:gd name="T7" fmla="*/ 93 h 365"/>
              <a:gd name="T8" fmla="*/ 31 w 55"/>
              <a:gd name="T9" fmla="*/ 0 h 365"/>
            </a:gdLst>
            <a:ahLst/>
            <a:cxnLst>
              <a:cxn ang="0">
                <a:pos x="T0" y="T1"/>
              </a:cxn>
              <a:cxn ang="0">
                <a:pos x="T2" y="T3"/>
              </a:cxn>
              <a:cxn ang="0">
                <a:pos x="T4" y="T5"/>
              </a:cxn>
              <a:cxn ang="0">
                <a:pos x="T6" y="T7"/>
              </a:cxn>
              <a:cxn ang="0">
                <a:pos x="T8" y="T9"/>
              </a:cxn>
            </a:cxnLst>
            <a:rect l="0" t="0" r="r" b="b"/>
            <a:pathLst>
              <a:path w="55" h="365">
                <a:moveTo>
                  <a:pt x="0" y="365"/>
                </a:moveTo>
                <a:cubicBezTo>
                  <a:pt x="10" y="344"/>
                  <a:pt x="25" y="325"/>
                  <a:pt x="31" y="303"/>
                </a:cubicBezTo>
                <a:cubicBezTo>
                  <a:pt x="34" y="290"/>
                  <a:pt x="24" y="277"/>
                  <a:pt x="24" y="264"/>
                </a:cubicBezTo>
                <a:cubicBezTo>
                  <a:pt x="24" y="214"/>
                  <a:pt x="47" y="137"/>
                  <a:pt x="55" y="93"/>
                </a:cubicBezTo>
                <a:cubicBezTo>
                  <a:pt x="51" y="64"/>
                  <a:pt x="53" y="22"/>
                  <a:pt x="31" y="0"/>
                </a:cubicBezTo>
              </a:path>
            </a:pathLst>
          </a:custGeom>
          <a:noFill/>
          <a:ln w="28575"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3" name="Freeform 97"/>
          <p:cNvSpPr>
            <a:spLocks/>
          </p:cNvSpPr>
          <p:nvPr/>
        </p:nvSpPr>
        <p:spPr bwMode="auto">
          <a:xfrm>
            <a:off x="7924800" y="4648200"/>
            <a:ext cx="87313" cy="579438"/>
          </a:xfrm>
          <a:custGeom>
            <a:avLst/>
            <a:gdLst>
              <a:gd name="T0" fmla="*/ 0 w 55"/>
              <a:gd name="T1" fmla="*/ 365 h 365"/>
              <a:gd name="T2" fmla="*/ 31 w 55"/>
              <a:gd name="T3" fmla="*/ 303 h 365"/>
              <a:gd name="T4" fmla="*/ 24 w 55"/>
              <a:gd name="T5" fmla="*/ 264 h 365"/>
              <a:gd name="T6" fmla="*/ 55 w 55"/>
              <a:gd name="T7" fmla="*/ 93 h 365"/>
              <a:gd name="T8" fmla="*/ 31 w 55"/>
              <a:gd name="T9" fmla="*/ 0 h 365"/>
            </a:gdLst>
            <a:ahLst/>
            <a:cxnLst>
              <a:cxn ang="0">
                <a:pos x="T0" y="T1"/>
              </a:cxn>
              <a:cxn ang="0">
                <a:pos x="T2" y="T3"/>
              </a:cxn>
              <a:cxn ang="0">
                <a:pos x="T4" y="T5"/>
              </a:cxn>
              <a:cxn ang="0">
                <a:pos x="T6" y="T7"/>
              </a:cxn>
              <a:cxn ang="0">
                <a:pos x="T8" y="T9"/>
              </a:cxn>
            </a:cxnLst>
            <a:rect l="0" t="0" r="r" b="b"/>
            <a:pathLst>
              <a:path w="55" h="365">
                <a:moveTo>
                  <a:pt x="0" y="365"/>
                </a:moveTo>
                <a:cubicBezTo>
                  <a:pt x="10" y="344"/>
                  <a:pt x="25" y="325"/>
                  <a:pt x="31" y="303"/>
                </a:cubicBezTo>
                <a:cubicBezTo>
                  <a:pt x="34" y="290"/>
                  <a:pt x="24" y="277"/>
                  <a:pt x="24" y="264"/>
                </a:cubicBezTo>
                <a:cubicBezTo>
                  <a:pt x="24" y="214"/>
                  <a:pt x="47" y="137"/>
                  <a:pt x="55" y="93"/>
                </a:cubicBezTo>
                <a:cubicBezTo>
                  <a:pt x="51" y="64"/>
                  <a:pt x="53" y="22"/>
                  <a:pt x="31" y="0"/>
                </a:cubicBezTo>
              </a:path>
            </a:pathLst>
          </a:custGeom>
          <a:noFill/>
          <a:ln w="28575"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4" name="Freeform 98"/>
          <p:cNvSpPr>
            <a:spLocks/>
          </p:cNvSpPr>
          <p:nvPr/>
        </p:nvSpPr>
        <p:spPr bwMode="auto">
          <a:xfrm>
            <a:off x="6626225" y="4537075"/>
            <a:ext cx="114300" cy="608013"/>
          </a:xfrm>
          <a:custGeom>
            <a:avLst/>
            <a:gdLst>
              <a:gd name="T0" fmla="*/ 43 w 72"/>
              <a:gd name="T1" fmla="*/ 0 h 383"/>
              <a:gd name="T2" fmla="*/ 36 w 72"/>
              <a:gd name="T3" fmla="*/ 202 h 383"/>
              <a:gd name="T4" fmla="*/ 43 w 72"/>
              <a:gd name="T5" fmla="*/ 318 h 383"/>
              <a:gd name="T6" fmla="*/ 43 w 72"/>
              <a:gd name="T7" fmla="*/ 381 h 383"/>
            </a:gdLst>
            <a:ahLst/>
            <a:cxnLst>
              <a:cxn ang="0">
                <a:pos x="T0" y="T1"/>
              </a:cxn>
              <a:cxn ang="0">
                <a:pos x="T2" y="T3"/>
              </a:cxn>
              <a:cxn ang="0">
                <a:pos x="T4" y="T5"/>
              </a:cxn>
              <a:cxn ang="0">
                <a:pos x="T6" y="T7"/>
              </a:cxn>
            </a:cxnLst>
            <a:rect l="0" t="0" r="r" b="b"/>
            <a:pathLst>
              <a:path w="72" h="383">
                <a:moveTo>
                  <a:pt x="43" y="0"/>
                </a:moveTo>
                <a:cubicBezTo>
                  <a:pt x="0" y="64"/>
                  <a:pt x="22" y="133"/>
                  <a:pt x="36" y="202"/>
                </a:cubicBezTo>
                <a:cubicBezTo>
                  <a:pt x="38" y="240"/>
                  <a:pt x="39" y="279"/>
                  <a:pt x="43" y="318"/>
                </a:cubicBezTo>
                <a:cubicBezTo>
                  <a:pt x="48" y="383"/>
                  <a:pt x="72" y="381"/>
                  <a:pt x="43" y="381"/>
                </a:cubicBezTo>
              </a:path>
            </a:pathLst>
          </a:custGeom>
          <a:noFill/>
          <a:ln w="19050"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5" name="Freeform 99"/>
          <p:cNvSpPr>
            <a:spLocks/>
          </p:cNvSpPr>
          <p:nvPr/>
        </p:nvSpPr>
        <p:spPr bwMode="auto">
          <a:xfrm>
            <a:off x="7270750" y="4635500"/>
            <a:ext cx="77788" cy="542925"/>
          </a:xfrm>
          <a:custGeom>
            <a:avLst/>
            <a:gdLst>
              <a:gd name="T0" fmla="*/ 33 w 49"/>
              <a:gd name="T1" fmla="*/ 0 h 342"/>
              <a:gd name="T2" fmla="*/ 2 w 49"/>
              <a:gd name="T3" fmla="*/ 78 h 342"/>
              <a:gd name="T4" fmla="*/ 26 w 49"/>
              <a:gd name="T5" fmla="*/ 218 h 342"/>
              <a:gd name="T6" fmla="*/ 49 w 49"/>
              <a:gd name="T7" fmla="*/ 342 h 342"/>
            </a:gdLst>
            <a:ahLst/>
            <a:cxnLst>
              <a:cxn ang="0">
                <a:pos x="T0" y="T1"/>
              </a:cxn>
              <a:cxn ang="0">
                <a:pos x="T2" y="T3"/>
              </a:cxn>
              <a:cxn ang="0">
                <a:pos x="T4" y="T5"/>
              </a:cxn>
              <a:cxn ang="0">
                <a:pos x="T6" y="T7"/>
              </a:cxn>
            </a:cxnLst>
            <a:rect l="0" t="0" r="r" b="b"/>
            <a:pathLst>
              <a:path w="49" h="342">
                <a:moveTo>
                  <a:pt x="33" y="0"/>
                </a:moveTo>
                <a:cubicBezTo>
                  <a:pt x="22" y="26"/>
                  <a:pt x="2" y="50"/>
                  <a:pt x="2" y="78"/>
                </a:cubicBezTo>
                <a:cubicBezTo>
                  <a:pt x="0" y="125"/>
                  <a:pt x="26" y="218"/>
                  <a:pt x="26" y="218"/>
                </a:cubicBezTo>
                <a:cubicBezTo>
                  <a:pt x="28" y="247"/>
                  <a:pt x="20" y="313"/>
                  <a:pt x="49" y="342"/>
                </a:cubicBezTo>
              </a:path>
            </a:pathLst>
          </a:custGeom>
          <a:noFill/>
          <a:ln w="28575"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6" name="Freeform 100"/>
          <p:cNvSpPr>
            <a:spLocks/>
          </p:cNvSpPr>
          <p:nvPr/>
        </p:nvSpPr>
        <p:spPr bwMode="auto">
          <a:xfrm>
            <a:off x="7966075" y="4672013"/>
            <a:ext cx="104775" cy="542925"/>
          </a:xfrm>
          <a:custGeom>
            <a:avLst/>
            <a:gdLst>
              <a:gd name="T0" fmla="*/ 61 w 66"/>
              <a:gd name="T1" fmla="*/ 0 h 342"/>
              <a:gd name="T2" fmla="*/ 38 w 66"/>
              <a:gd name="T3" fmla="*/ 78 h 342"/>
              <a:gd name="T4" fmla="*/ 46 w 66"/>
              <a:gd name="T5" fmla="*/ 55 h 342"/>
              <a:gd name="T6" fmla="*/ 30 w 66"/>
              <a:gd name="T7" fmla="*/ 78 h 342"/>
              <a:gd name="T8" fmla="*/ 30 w 66"/>
              <a:gd name="T9" fmla="*/ 109 h 342"/>
              <a:gd name="T10" fmla="*/ 23 w 66"/>
              <a:gd name="T11" fmla="*/ 132 h 342"/>
              <a:gd name="T12" fmla="*/ 7 w 66"/>
              <a:gd name="T13" fmla="*/ 171 h 342"/>
              <a:gd name="T14" fmla="*/ 54 w 66"/>
              <a:gd name="T15" fmla="*/ 70 h 342"/>
              <a:gd name="T16" fmla="*/ 46 w 66"/>
              <a:gd name="T17" fmla="*/ 171 h 342"/>
              <a:gd name="T18" fmla="*/ 54 w 66"/>
              <a:gd name="T19" fmla="*/ 202 h 342"/>
              <a:gd name="T20" fmla="*/ 61 w 66"/>
              <a:gd name="T21" fmla="*/ 34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42">
                <a:moveTo>
                  <a:pt x="61" y="0"/>
                </a:moveTo>
                <a:cubicBezTo>
                  <a:pt x="37" y="31"/>
                  <a:pt x="25" y="41"/>
                  <a:pt x="38" y="78"/>
                </a:cubicBezTo>
                <a:cubicBezTo>
                  <a:pt x="40" y="70"/>
                  <a:pt x="54" y="55"/>
                  <a:pt x="46" y="55"/>
                </a:cubicBezTo>
                <a:cubicBezTo>
                  <a:pt x="36" y="55"/>
                  <a:pt x="30" y="68"/>
                  <a:pt x="30" y="78"/>
                </a:cubicBezTo>
                <a:cubicBezTo>
                  <a:pt x="30" y="114"/>
                  <a:pt x="66" y="178"/>
                  <a:pt x="30" y="109"/>
                </a:cubicBezTo>
                <a:cubicBezTo>
                  <a:pt x="27" y="116"/>
                  <a:pt x="25" y="124"/>
                  <a:pt x="23" y="132"/>
                </a:cubicBezTo>
                <a:cubicBezTo>
                  <a:pt x="18" y="145"/>
                  <a:pt x="0" y="183"/>
                  <a:pt x="7" y="171"/>
                </a:cubicBezTo>
                <a:cubicBezTo>
                  <a:pt x="23" y="137"/>
                  <a:pt x="38" y="103"/>
                  <a:pt x="54" y="70"/>
                </a:cubicBezTo>
                <a:cubicBezTo>
                  <a:pt x="51" y="103"/>
                  <a:pt x="46" y="137"/>
                  <a:pt x="46" y="171"/>
                </a:cubicBezTo>
                <a:cubicBezTo>
                  <a:pt x="46" y="181"/>
                  <a:pt x="53" y="191"/>
                  <a:pt x="54" y="202"/>
                </a:cubicBezTo>
                <a:cubicBezTo>
                  <a:pt x="58" y="248"/>
                  <a:pt x="61" y="342"/>
                  <a:pt x="61" y="342"/>
                </a:cubicBezTo>
              </a:path>
            </a:pathLst>
          </a:custGeom>
          <a:noFill/>
          <a:ln w="19050"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7" name="Freeform 101"/>
          <p:cNvSpPr>
            <a:spLocks/>
          </p:cNvSpPr>
          <p:nvPr/>
        </p:nvSpPr>
        <p:spPr bwMode="auto">
          <a:xfrm>
            <a:off x="6053138" y="3600450"/>
            <a:ext cx="2540000" cy="1035050"/>
          </a:xfrm>
          <a:custGeom>
            <a:avLst/>
            <a:gdLst>
              <a:gd name="T0" fmla="*/ 327 w 1600"/>
              <a:gd name="T1" fmla="*/ 567 h 652"/>
              <a:gd name="T2" fmla="*/ 63 w 1600"/>
              <a:gd name="T3" fmla="*/ 466 h 652"/>
              <a:gd name="T4" fmla="*/ 0 w 1600"/>
              <a:gd name="T5" fmla="*/ 365 h 652"/>
              <a:gd name="T6" fmla="*/ 24 w 1600"/>
              <a:gd name="T7" fmla="*/ 186 h 652"/>
              <a:gd name="T8" fmla="*/ 218 w 1600"/>
              <a:gd name="T9" fmla="*/ 62 h 652"/>
              <a:gd name="T10" fmla="*/ 288 w 1600"/>
              <a:gd name="T11" fmla="*/ 70 h 652"/>
              <a:gd name="T12" fmla="*/ 280 w 1600"/>
              <a:gd name="T13" fmla="*/ 101 h 652"/>
              <a:gd name="T14" fmla="*/ 490 w 1600"/>
              <a:gd name="T15" fmla="*/ 8 h 652"/>
              <a:gd name="T16" fmla="*/ 536 w 1600"/>
              <a:gd name="T17" fmla="*/ 0 h 652"/>
              <a:gd name="T18" fmla="*/ 723 w 1600"/>
              <a:gd name="T19" fmla="*/ 93 h 652"/>
              <a:gd name="T20" fmla="*/ 808 w 1600"/>
              <a:gd name="T21" fmla="*/ 147 h 652"/>
              <a:gd name="T22" fmla="*/ 956 w 1600"/>
              <a:gd name="T23" fmla="*/ 202 h 652"/>
              <a:gd name="T24" fmla="*/ 1290 w 1600"/>
              <a:gd name="T25" fmla="*/ 8 h 652"/>
              <a:gd name="T26" fmla="*/ 1344 w 1600"/>
              <a:gd name="T27" fmla="*/ 77 h 652"/>
              <a:gd name="T28" fmla="*/ 1492 w 1600"/>
              <a:gd name="T29" fmla="*/ 101 h 652"/>
              <a:gd name="T30" fmla="*/ 1515 w 1600"/>
              <a:gd name="T31" fmla="*/ 108 h 652"/>
              <a:gd name="T32" fmla="*/ 1600 w 1600"/>
              <a:gd name="T33" fmla="*/ 458 h 652"/>
              <a:gd name="T34" fmla="*/ 1538 w 1600"/>
              <a:gd name="T35" fmla="*/ 512 h 652"/>
              <a:gd name="T36" fmla="*/ 1251 w 1600"/>
              <a:gd name="T37" fmla="*/ 652 h 652"/>
              <a:gd name="T38" fmla="*/ 1158 w 1600"/>
              <a:gd name="T39" fmla="*/ 637 h 652"/>
              <a:gd name="T40" fmla="*/ 1111 w 1600"/>
              <a:gd name="T41" fmla="*/ 606 h 652"/>
              <a:gd name="T42" fmla="*/ 1033 w 1600"/>
              <a:gd name="T43" fmla="*/ 590 h 652"/>
              <a:gd name="T44" fmla="*/ 754 w 1600"/>
              <a:gd name="T45" fmla="*/ 637 h 652"/>
              <a:gd name="T46" fmla="*/ 474 w 1600"/>
              <a:gd name="T47" fmla="*/ 606 h 652"/>
              <a:gd name="T48" fmla="*/ 327 w 1600"/>
              <a:gd name="T49" fmla="*/ 567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00" h="652">
                <a:moveTo>
                  <a:pt x="327" y="567"/>
                </a:moveTo>
                <a:cubicBezTo>
                  <a:pt x="226" y="552"/>
                  <a:pt x="148" y="522"/>
                  <a:pt x="63" y="466"/>
                </a:cubicBezTo>
                <a:cubicBezTo>
                  <a:pt x="50" y="428"/>
                  <a:pt x="18" y="401"/>
                  <a:pt x="0" y="365"/>
                </a:cubicBezTo>
                <a:cubicBezTo>
                  <a:pt x="2" y="339"/>
                  <a:pt x="11" y="214"/>
                  <a:pt x="24" y="186"/>
                </a:cubicBezTo>
                <a:cubicBezTo>
                  <a:pt x="46" y="132"/>
                  <a:pt x="170" y="79"/>
                  <a:pt x="218" y="62"/>
                </a:cubicBezTo>
                <a:cubicBezTo>
                  <a:pt x="241" y="64"/>
                  <a:pt x="268" y="57"/>
                  <a:pt x="288" y="70"/>
                </a:cubicBezTo>
                <a:cubicBezTo>
                  <a:pt x="297" y="75"/>
                  <a:pt x="269" y="104"/>
                  <a:pt x="280" y="101"/>
                </a:cubicBezTo>
                <a:cubicBezTo>
                  <a:pt x="353" y="78"/>
                  <a:pt x="414" y="21"/>
                  <a:pt x="490" y="8"/>
                </a:cubicBezTo>
                <a:cubicBezTo>
                  <a:pt x="505" y="5"/>
                  <a:pt x="520" y="2"/>
                  <a:pt x="536" y="0"/>
                </a:cubicBezTo>
                <a:cubicBezTo>
                  <a:pt x="602" y="13"/>
                  <a:pt x="673" y="45"/>
                  <a:pt x="723" y="93"/>
                </a:cubicBezTo>
                <a:cubicBezTo>
                  <a:pt x="708" y="201"/>
                  <a:pt x="699" y="186"/>
                  <a:pt x="808" y="147"/>
                </a:cubicBezTo>
                <a:cubicBezTo>
                  <a:pt x="859" y="164"/>
                  <a:pt x="903" y="191"/>
                  <a:pt x="956" y="202"/>
                </a:cubicBezTo>
                <a:cubicBezTo>
                  <a:pt x="1038" y="328"/>
                  <a:pt x="1155" y="32"/>
                  <a:pt x="1290" y="8"/>
                </a:cubicBezTo>
                <a:cubicBezTo>
                  <a:pt x="1335" y="21"/>
                  <a:pt x="1319" y="70"/>
                  <a:pt x="1344" y="77"/>
                </a:cubicBezTo>
                <a:cubicBezTo>
                  <a:pt x="1392" y="90"/>
                  <a:pt x="1442" y="92"/>
                  <a:pt x="1492" y="101"/>
                </a:cubicBezTo>
                <a:cubicBezTo>
                  <a:pt x="1499" y="102"/>
                  <a:pt x="1507" y="105"/>
                  <a:pt x="1515" y="108"/>
                </a:cubicBezTo>
                <a:cubicBezTo>
                  <a:pt x="1584" y="213"/>
                  <a:pt x="1576" y="336"/>
                  <a:pt x="1600" y="458"/>
                </a:cubicBezTo>
                <a:cubicBezTo>
                  <a:pt x="1589" y="517"/>
                  <a:pt x="1590" y="496"/>
                  <a:pt x="1538" y="512"/>
                </a:cubicBezTo>
                <a:cubicBezTo>
                  <a:pt x="1392" y="624"/>
                  <a:pt x="1431" y="612"/>
                  <a:pt x="1251" y="652"/>
                </a:cubicBezTo>
                <a:cubicBezTo>
                  <a:pt x="1247" y="651"/>
                  <a:pt x="1178" y="647"/>
                  <a:pt x="1158" y="637"/>
                </a:cubicBezTo>
                <a:cubicBezTo>
                  <a:pt x="1141" y="628"/>
                  <a:pt x="1128" y="612"/>
                  <a:pt x="1111" y="606"/>
                </a:cubicBezTo>
                <a:cubicBezTo>
                  <a:pt x="1086" y="596"/>
                  <a:pt x="1033" y="590"/>
                  <a:pt x="1033" y="590"/>
                </a:cubicBezTo>
                <a:cubicBezTo>
                  <a:pt x="941" y="617"/>
                  <a:pt x="846" y="613"/>
                  <a:pt x="754" y="637"/>
                </a:cubicBezTo>
                <a:cubicBezTo>
                  <a:pt x="656" y="630"/>
                  <a:pt x="571" y="612"/>
                  <a:pt x="474" y="606"/>
                </a:cubicBezTo>
                <a:cubicBezTo>
                  <a:pt x="411" y="617"/>
                  <a:pt x="365" y="619"/>
                  <a:pt x="327" y="567"/>
                </a:cubicBezTo>
                <a:close/>
              </a:path>
            </a:pathLst>
          </a:custGeom>
          <a:solidFill>
            <a:srgbClr val="66FF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8" name="Freeform 102"/>
          <p:cNvSpPr>
            <a:spLocks/>
          </p:cNvSpPr>
          <p:nvPr/>
        </p:nvSpPr>
        <p:spPr bwMode="auto">
          <a:xfrm>
            <a:off x="6645275" y="3760788"/>
            <a:ext cx="268288" cy="852487"/>
          </a:xfrm>
          <a:custGeom>
            <a:avLst/>
            <a:gdLst>
              <a:gd name="T0" fmla="*/ 0 w 169"/>
              <a:gd name="T1" fmla="*/ 0 h 537"/>
              <a:gd name="T2" fmla="*/ 132 w 169"/>
              <a:gd name="T3" fmla="*/ 132 h 537"/>
              <a:gd name="T4" fmla="*/ 132 w 169"/>
              <a:gd name="T5" fmla="*/ 365 h 537"/>
              <a:gd name="T6" fmla="*/ 125 w 169"/>
              <a:gd name="T7" fmla="*/ 442 h 537"/>
              <a:gd name="T8" fmla="*/ 101 w 169"/>
              <a:gd name="T9" fmla="*/ 489 h 537"/>
            </a:gdLst>
            <a:ahLst/>
            <a:cxnLst>
              <a:cxn ang="0">
                <a:pos x="T0" y="T1"/>
              </a:cxn>
              <a:cxn ang="0">
                <a:pos x="T2" y="T3"/>
              </a:cxn>
              <a:cxn ang="0">
                <a:pos x="T4" y="T5"/>
              </a:cxn>
              <a:cxn ang="0">
                <a:pos x="T6" y="T7"/>
              </a:cxn>
              <a:cxn ang="0">
                <a:pos x="T8" y="T9"/>
              </a:cxn>
            </a:cxnLst>
            <a:rect l="0" t="0" r="r" b="b"/>
            <a:pathLst>
              <a:path w="169" h="537">
                <a:moveTo>
                  <a:pt x="0" y="0"/>
                </a:moveTo>
                <a:cubicBezTo>
                  <a:pt x="41" y="54"/>
                  <a:pt x="74" y="96"/>
                  <a:pt x="132" y="132"/>
                </a:cubicBezTo>
                <a:cubicBezTo>
                  <a:pt x="143" y="209"/>
                  <a:pt x="169" y="292"/>
                  <a:pt x="132" y="365"/>
                </a:cubicBezTo>
                <a:cubicBezTo>
                  <a:pt x="129" y="390"/>
                  <a:pt x="131" y="417"/>
                  <a:pt x="125" y="442"/>
                </a:cubicBezTo>
                <a:cubicBezTo>
                  <a:pt x="99" y="537"/>
                  <a:pt x="101" y="456"/>
                  <a:pt x="101" y="48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19" name="Freeform 103"/>
          <p:cNvSpPr>
            <a:spLocks/>
          </p:cNvSpPr>
          <p:nvPr/>
        </p:nvSpPr>
        <p:spPr bwMode="auto">
          <a:xfrm>
            <a:off x="7632700" y="3957638"/>
            <a:ext cx="134938" cy="579437"/>
          </a:xfrm>
          <a:custGeom>
            <a:avLst/>
            <a:gdLst>
              <a:gd name="T0" fmla="*/ 70 w 85"/>
              <a:gd name="T1" fmla="*/ 0 h 365"/>
              <a:gd name="T2" fmla="*/ 15 w 85"/>
              <a:gd name="T3" fmla="*/ 101 h 365"/>
              <a:gd name="T4" fmla="*/ 54 w 85"/>
              <a:gd name="T5" fmla="*/ 264 h 365"/>
              <a:gd name="T6" fmla="*/ 85 w 85"/>
              <a:gd name="T7" fmla="*/ 365 h 365"/>
            </a:gdLst>
            <a:ahLst/>
            <a:cxnLst>
              <a:cxn ang="0">
                <a:pos x="T0" y="T1"/>
              </a:cxn>
              <a:cxn ang="0">
                <a:pos x="T2" y="T3"/>
              </a:cxn>
              <a:cxn ang="0">
                <a:pos x="T4" y="T5"/>
              </a:cxn>
              <a:cxn ang="0">
                <a:pos x="T6" y="T7"/>
              </a:cxn>
            </a:cxnLst>
            <a:rect l="0" t="0" r="r" b="b"/>
            <a:pathLst>
              <a:path w="85" h="365">
                <a:moveTo>
                  <a:pt x="70" y="0"/>
                </a:moveTo>
                <a:cubicBezTo>
                  <a:pt x="29" y="39"/>
                  <a:pt x="35" y="49"/>
                  <a:pt x="15" y="101"/>
                </a:cubicBezTo>
                <a:cubicBezTo>
                  <a:pt x="55" y="218"/>
                  <a:pt x="0" y="52"/>
                  <a:pt x="54" y="264"/>
                </a:cubicBezTo>
                <a:cubicBezTo>
                  <a:pt x="62" y="299"/>
                  <a:pt x="85" y="326"/>
                  <a:pt x="85" y="36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0" name="Freeform 104"/>
          <p:cNvSpPr>
            <a:spLocks/>
          </p:cNvSpPr>
          <p:nvPr/>
        </p:nvSpPr>
        <p:spPr bwMode="auto">
          <a:xfrm>
            <a:off x="6854825" y="3895725"/>
            <a:ext cx="369888" cy="369888"/>
          </a:xfrm>
          <a:custGeom>
            <a:avLst/>
            <a:gdLst>
              <a:gd name="T0" fmla="*/ 233 w 233"/>
              <a:gd name="T1" fmla="*/ 0 h 233"/>
              <a:gd name="T2" fmla="*/ 8 w 233"/>
              <a:gd name="T3" fmla="*/ 202 h 233"/>
              <a:gd name="T4" fmla="*/ 0 w 233"/>
              <a:gd name="T5" fmla="*/ 233 h 233"/>
            </a:gdLst>
            <a:ahLst/>
            <a:cxnLst>
              <a:cxn ang="0">
                <a:pos x="T0" y="T1"/>
              </a:cxn>
              <a:cxn ang="0">
                <a:pos x="T2" y="T3"/>
              </a:cxn>
              <a:cxn ang="0">
                <a:pos x="T4" y="T5"/>
              </a:cxn>
            </a:cxnLst>
            <a:rect l="0" t="0" r="r" b="b"/>
            <a:pathLst>
              <a:path w="233" h="233">
                <a:moveTo>
                  <a:pt x="233" y="0"/>
                </a:moveTo>
                <a:cubicBezTo>
                  <a:pt x="147" y="57"/>
                  <a:pt x="66" y="113"/>
                  <a:pt x="8" y="202"/>
                </a:cubicBezTo>
                <a:cubicBezTo>
                  <a:pt x="5" y="212"/>
                  <a:pt x="0" y="233"/>
                  <a:pt x="0" y="23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1" name="Freeform 105"/>
          <p:cNvSpPr>
            <a:spLocks/>
          </p:cNvSpPr>
          <p:nvPr/>
        </p:nvSpPr>
        <p:spPr bwMode="auto">
          <a:xfrm>
            <a:off x="7607300" y="3908425"/>
            <a:ext cx="136525" cy="184150"/>
          </a:xfrm>
          <a:custGeom>
            <a:avLst/>
            <a:gdLst>
              <a:gd name="T0" fmla="*/ 0 w 86"/>
              <a:gd name="T1" fmla="*/ 0 h 116"/>
              <a:gd name="T2" fmla="*/ 62 w 86"/>
              <a:gd name="T3" fmla="*/ 85 h 116"/>
              <a:gd name="T4" fmla="*/ 86 w 86"/>
              <a:gd name="T5" fmla="*/ 116 h 116"/>
            </a:gdLst>
            <a:ahLst/>
            <a:cxnLst>
              <a:cxn ang="0">
                <a:pos x="T0" y="T1"/>
              </a:cxn>
              <a:cxn ang="0">
                <a:pos x="T2" y="T3"/>
              </a:cxn>
              <a:cxn ang="0">
                <a:pos x="T4" y="T5"/>
              </a:cxn>
            </a:cxnLst>
            <a:rect l="0" t="0" r="r" b="b"/>
            <a:pathLst>
              <a:path w="86" h="116">
                <a:moveTo>
                  <a:pt x="0" y="0"/>
                </a:moveTo>
                <a:cubicBezTo>
                  <a:pt x="12" y="49"/>
                  <a:pt x="24" y="48"/>
                  <a:pt x="62" y="85"/>
                </a:cubicBezTo>
                <a:cubicBezTo>
                  <a:pt x="71" y="94"/>
                  <a:pt x="86" y="116"/>
                  <a:pt x="86" y="11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2" name="Freeform 106"/>
          <p:cNvSpPr>
            <a:spLocks/>
          </p:cNvSpPr>
          <p:nvPr/>
        </p:nvSpPr>
        <p:spPr bwMode="auto">
          <a:xfrm>
            <a:off x="6856413" y="4241800"/>
            <a:ext cx="220662" cy="344488"/>
          </a:xfrm>
          <a:custGeom>
            <a:avLst/>
            <a:gdLst>
              <a:gd name="T0" fmla="*/ 139 w 139"/>
              <a:gd name="T1" fmla="*/ 217 h 217"/>
              <a:gd name="T2" fmla="*/ 7 w 139"/>
              <a:gd name="T3" fmla="*/ 85 h 217"/>
              <a:gd name="T4" fmla="*/ 15 w 139"/>
              <a:gd name="T5" fmla="*/ 31 h 217"/>
              <a:gd name="T6" fmla="*/ 46 w 139"/>
              <a:gd name="T7" fmla="*/ 0 h 217"/>
            </a:gdLst>
            <a:ahLst/>
            <a:cxnLst>
              <a:cxn ang="0">
                <a:pos x="T0" y="T1"/>
              </a:cxn>
              <a:cxn ang="0">
                <a:pos x="T2" y="T3"/>
              </a:cxn>
              <a:cxn ang="0">
                <a:pos x="T4" y="T5"/>
              </a:cxn>
              <a:cxn ang="0">
                <a:pos x="T6" y="T7"/>
              </a:cxn>
            </a:cxnLst>
            <a:rect l="0" t="0" r="r" b="b"/>
            <a:pathLst>
              <a:path w="139" h="217">
                <a:moveTo>
                  <a:pt x="139" y="217"/>
                </a:moveTo>
                <a:cubicBezTo>
                  <a:pt x="99" y="185"/>
                  <a:pt x="26" y="137"/>
                  <a:pt x="7" y="85"/>
                </a:cubicBezTo>
                <a:cubicBezTo>
                  <a:pt x="0" y="67"/>
                  <a:pt x="7" y="47"/>
                  <a:pt x="15" y="31"/>
                </a:cubicBezTo>
                <a:cubicBezTo>
                  <a:pt x="21" y="17"/>
                  <a:pt x="46" y="0"/>
                  <a:pt x="46"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3" name="Freeform 107"/>
          <p:cNvSpPr>
            <a:spLocks/>
          </p:cNvSpPr>
          <p:nvPr/>
        </p:nvSpPr>
        <p:spPr bwMode="auto">
          <a:xfrm>
            <a:off x="7472363" y="4314825"/>
            <a:ext cx="265112" cy="284163"/>
          </a:xfrm>
          <a:custGeom>
            <a:avLst/>
            <a:gdLst>
              <a:gd name="T0" fmla="*/ 0 w 167"/>
              <a:gd name="T1" fmla="*/ 179 h 179"/>
              <a:gd name="T2" fmla="*/ 101 w 167"/>
              <a:gd name="T3" fmla="*/ 86 h 179"/>
              <a:gd name="T4" fmla="*/ 147 w 167"/>
              <a:gd name="T5" fmla="*/ 0 h 179"/>
            </a:gdLst>
            <a:ahLst/>
            <a:cxnLst>
              <a:cxn ang="0">
                <a:pos x="T0" y="T1"/>
              </a:cxn>
              <a:cxn ang="0">
                <a:pos x="T2" y="T3"/>
              </a:cxn>
              <a:cxn ang="0">
                <a:pos x="T4" y="T5"/>
              </a:cxn>
            </a:cxnLst>
            <a:rect l="0" t="0" r="r" b="b"/>
            <a:pathLst>
              <a:path w="167" h="179">
                <a:moveTo>
                  <a:pt x="0" y="179"/>
                </a:moveTo>
                <a:cubicBezTo>
                  <a:pt x="33" y="148"/>
                  <a:pt x="72" y="121"/>
                  <a:pt x="101" y="86"/>
                </a:cubicBezTo>
                <a:cubicBezTo>
                  <a:pt x="113" y="70"/>
                  <a:pt x="167" y="20"/>
                  <a:pt x="147"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4" name="Freeform 108"/>
          <p:cNvSpPr>
            <a:spLocks/>
          </p:cNvSpPr>
          <p:nvPr/>
        </p:nvSpPr>
        <p:spPr bwMode="auto">
          <a:xfrm>
            <a:off x="6702425" y="4611688"/>
            <a:ext cx="165100" cy="434975"/>
          </a:xfrm>
          <a:custGeom>
            <a:avLst/>
            <a:gdLst>
              <a:gd name="T0" fmla="*/ 104 w 104"/>
              <a:gd name="T1" fmla="*/ 0 h 274"/>
              <a:gd name="T2" fmla="*/ 81 w 104"/>
              <a:gd name="T3" fmla="*/ 85 h 274"/>
              <a:gd name="T4" fmla="*/ 19 w 104"/>
              <a:gd name="T5" fmla="*/ 233 h 274"/>
              <a:gd name="T6" fmla="*/ 3 w 104"/>
              <a:gd name="T7" fmla="*/ 271 h 274"/>
            </a:gdLst>
            <a:ahLst/>
            <a:cxnLst>
              <a:cxn ang="0">
                <a:pos x="T0" y="T1"/>
              </a:cxn>
              <a:cxn ang="0">
                <a:pos x="T2" y="T3"/>
              </a:cxn>
              <a:cxn ang="0">
                <a:pos x="T4" y="T5"/>
              </a:cxn>
              <a:cxn ang="0">
                <a:pos x="T6" y="T7"/>
              </a:cxn>
            </a:cxnLst>
            <a:rect l="0" t="0" r="r" b="b"/>
            <a:pathLst>
              <a:path w="104" h="274">
                <a:moveTo>
                  <a:pt x="104" y="0"/>
                </a:moveTo>
                <a:cubicBezTo>
                  <a:pt x="94" y="27"/>
                  <a:pt x="91" y="57"/>
                  <a:pt x="81" y="85"/>
                </a:cubicBezTo>
                <a:cubicBezTo>
                  <a:pt x="62" y="135"/>
                  <a:pt x="41" y="184"/>
                  <a:pt x="19" y="233"/>
                </a:cubicBezTo>
                <a:cubicBezTo>
                  <a:pt x="0" y="274"/>
                  <a:pt x="3" y="239"/>
                  <a:pt x="3" y="271"/>
                </a:cubicBezTo>
              </a:path>
            </a:pathLst>
          </a:custGeom>
          <a:noFill/>
          <a:ln w="19050"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5" name="Freeform 109"/>
          <p:cNvSpPr>
            <a:spLocks/>
          </p:cNvSpPr>
          <p:nvPr/>
        </p:nvSpPr>
        <p:spPr bwMode="auto">
          <a:xfrm>
            <a:off x="6781800" y="4635500"/>
            <a:ext cx="147638" cy="468313"/>
          </a:xfrm>
          <a:custGeom>
            <a:avLst/>
            <a:gdLst>
              <a:gd name="T0" fmla="*/ 93 w 93"/>
              <a:gd name="T1" fmla="*/ 0 h 295"/>
              <a:gd name="T2" fmla="*/ 31 w 93"/>
              <a:gd name="T3" fmla="*/ 155 h 295"/>
              <a:gd name="T4" fmla="*/ 0 w 93"/>
              <a:gd name="T5" fmla="*/ 295 h 295"/>
            </a:gdLst>
            <a:ahLst/>
            <a:cxnLst>
              <a:cxn ang="0">
                <a:pos x="T0" y="T1"/>
              </a:cxn>
              <a:cxn ang="0">
                <a:pos x="T2" y="T3"/>
              </a:cxn>
              <a:cxn ang="0">
                <a:pos x="T4" y="T5"/>
              </a:cxn>
            </a:cxnLst>
            <a:rect l="0" t="0" r="r" b="b"/>
            <a:pathLst>
              <a:path w="93" h="295">
                <a:moveTo>
                  <a:pt x="93" y="0"/>
                </a:moveTo>
                <a:cubicBezTo>
                  <a:pt x="80" y="29"/>
                  <a:pt x="39" y="105"/>
                  <a:pt x="31" y="155"/>
                </a:cubicBezTo>
                <a:cubicBezTo>
                  <a:pt x="24" y="195"/>
                  <a:pt x="29" y="261"/>
                  <a:pt x="0" y="295"/>
                </a:cubicBezTo>
              </a:path>
            </a:pathLst>
          </a:custGeom>
          <a:noFill/>
          <a:ln w="19050" cmpd="sng">
            <a:solidFill>
              <a:srgbClr val="66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6" name="Freeform 110"/>
          <p:cNvSpPr>
            <a:spLocks/>
          </p:cNvSpPr>
          <p:nvPr/>
        </p:nvSpPr>
        <p:spPr bwMode="auto">
          <a:xfrm>
            <a:off x="6530975" y="4675188"/>
            <a:ext cx="180975" cy="565150"/>
          </a:xfrm>
          <a:custGeom>
            <a:avLst/>
            <a:gdLst>
              <a:gd name="T0" fmla="*/ 57 w 114"/>
              <a:gd name="T1" fmla="*/ 107 h 356"/>
              <a:gd name="T2" fmla="*/ 72 w 114"/>
              <a:gd name="T3" fmla="*/ 76 h 356"/>
              <a:gd name="T4" fmla="*/ 64 w 114"/>
              <a:gd name="T5" fmla="*/ 107 h 356"/>
              <a:gd name="T6" fmla="*/ 57 w 114"/>
              <a:gd name="T7" fmla="*/ 84 h 356"/>
              <a:gd name="T8" fmla="*/ 64 w 114"/>
              <a:gd name="T9" fmla="*/ 37 h 356"/>
              <a:gd name="T10" fmla="*/ 57 w 114"/>
              <a:gd name="T11" fmla="*/ 68 h 356"/>
              <a:gd name="T12" fmla="*/ 49 w 114"/>
              <a:gd name="T13" fmla="*/ 29 h 356"/>
              <a:gd name="T14" fmla="*/ 33 w 114"/>
              <a:gd name="T15" fmla="*/ 123 h 356"/>
              <a:gd name="T16" fmla="*/ 80 w 114"/>
              <a:gd name="T17" fmla="*/ 84 h 356"/>
              <a:gd name="T18" fmla="*/ 103 w 114"/>
              <a:gd name="T19" fmla="*/ 200 h 356"/>
              <a:gd name="T20" fmla="*/ 80 w 114"/>
              <a:gd name="T21" fmla="*/ 146 h 356"/>
              <a:gd name="T22" fmla="*/ 33 w 114"/>
              <a:gd name="T23" fmla="*/ 278 h 356"/>
              <a:gd name="T24" fmla="*/ 26 w 114"/>
              <a:gd name="T25" fmla="*/ 301 h 356"/>
              <a:gd name="T26" fmla="*/ 33 w 114"/>
              <a:gd name="T27" fmla="*/ 270 h 356"/>
              <a:gd name="T28" fmla="*/ 41 w 114"/>
              <a:gd name="T29" fmla="*/ 247 h 356"/>
              <a:gd name="T30" fmla="*/ 18 w 114"/>
              <a:gd name="T31" fmla="*/ 294 h 356"/>
              <a:gd name="T32" fmla="*/ 10 w 114"/>
              <a:gd name="T33" fmla="*/ 255 h 356"/>
              <a:gd name="T34" fmla="*/ 41 w 114"/>
              <a:gd name="T35" fmla="*/ 270 h 356"/>
              <a:gd name="T36" fmla="*/ 49 w 114"/>
              <a:gd name="T37" fmla="*/ 224 h 356"/>
              <a:gd name="T38" fmla="*/ 80 w 114"/>
              <a:gd name="T39" fmla="*/ 239 h 356"/>
              <a:gd name="T40" fmla="*/ 64 w 114"/>
              <a:gd name="T41" fmla="*/ 247 h 356"/>
              <a:gd name="T42" fmla="*/ 57 w 114"/>
              <a:gd name="T43" fmla="*/ 270 h 356"/>
              <a:gd name="T44" fmla="*/ 33 w 114"/>
              <a:gd name="T45" fmla="*/ 185 h 356"/>
              <a:gd name="T46" fmla="*/ 26 w 114"/>
              <a:gd name="T47" fmla="*/ 162 h 356"/>
              <a:gd name="T48" fmla="*/ 72 w 114"/>
              <a:gd name="T49" fmla="*/ 309 h 356"/>
              <a:gd name="T50" fmla="*/ 57 w 114"/>
              <a:gd name="T51" fmla="*/ 270 h 356"/>
              <a:gd name="T52" fmla="*/ 33 w 114"/>
              <a:gd name="T53" fmla="*/ 138 h 356"/>
              <a:gd name="T54" fmla="*/ 57 w 114"/>
              <a:gd name="T55" fmla="*/ 22 h 356"/>
              <a:gd name="T56" fmla="*/ 64 w 114"/>
              <a:gd name="T57" fmla="*/ 115 h 356"/>
              <a:gd name="T58" fmla="*/ 57 w 114"/>
              <a:gd name="T59" fmla="*/ 84 h 356"/>
              <a:gd name="T60" fmla="*/ 57 w 114"/>
              <a:gd name="T61" fmla="*/ 76 h 356"/>
              <a:gd name="T62" fmla="*/ 64 w 114"/>
              <a:gd name="T63" fmla="*/ 231 h 356"/>
              <a:gd name="T64" fmla="*/ 41 w 114"/>
              <a:gd name="T65" fmla="*/ 27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 h="356">
                <a:moveTo>
                  <a:pt x="57" y="107"/>
                </a:moveTo>
                <a:cubicBezTo>
                  <a:pt x="62" y="96"/>
                  <a:pt x="60" y="76"/>
                  <a:pt x="72" y="76"/>
                </a:cubicBezTo>
                <a:cubicBezTo>
                  <a:pt x="82" y="76"/>
                  <a:pt x="73" y="101"/>
                  <a:pt x="64" y="107"/>
                </a:cubicBezTo>
                <a:cubicBezTo>
                  <a:pt x="56" y="110"/>
                  <a:pt x="57" y="84"/>
                  <a:pt x="57" y="84"/>
                </a:cubicBezTo>
                <a:cubicBezTo>
                  <a:pt x="59" y="68"/>
                  <a:pt x="64" y="52"/>
                  <a:pt x="64" y="37"/>
                </a:cubicBezTo>
                <a:cubicBezTo>
                  <a:pt x="64" y="26"/>
                  <a:pt x="66" y="72"/>
                  <a:pt x="57" y="68"/>
                </a:cubicBezTo>
                <a:cubicBezTo>
                  <a:pt x="45" y="61"/>
                  <a:pt x="51" y="42"/>
                  <a:pt x="49" y="29"/>
                </a:cubicBezTo>
                <a:cubicBezTo>
                  <a:pt x="43" y="60"/>
                  <a:pt x="17" y="95"/>
                  <a:pt x="33" y="123"/>
                </a:cubicBezTo>
                <a:cubicBezTo>
                  <a:pt x="42" y="140"/>
                  <a:pt x="66" y="68"/>
                  <a:pt x="80" y="84"/>
                </a:cubicBezTo>
                <a:cubicBezTo>
                  <a:pt x="106" y="113"/>
                  <a:pt x="103" y="160"/>
                  <a:pt x="103" y="200"/>
                </a:cubicBezTo>
                <a:cubicBezTo>
                  <a:pt x="103" y="219"/>
                  <a:pt x="87" y="164"/>
                  <a:pt x="80" y="146"/>
                </a:cubicBezTo>
                <a:cubicBezTo>
                  <a:pt x="38" y="187"/>
                  <a:pt x="46" y="213"/>
                  <a:pt x="33" y="278"/>
                </a:cubicBezTo>
                <a:cubicBezTo>
                  <a:pt x="31" y="285"/>
                  <a:pt x="26" y="309"/>
                  <a:pt x="26" y="301"/>
                </a:cubicBezTo>
                <a:cubicBezTo>
                  <a:pt x="26" y="290"/>
                  <a:pt x="30" y="280"/>
                  <a:pt x="33" y="270"/>
                </a:cubicBezTo>
                <a:cubicBezTo>
                  <a:pt x="35" y="262"/>
                  <a:pt x="49" y="247"/>
                  <a:pt x="41" y="247"/>
                </a:cubicBezTo>
                <a:cubicBezTo>
                  <a:pt x="31" y="247"/>
                  <a:pt x="19" y="289"/>
                  <a:pt x="18" y="294"/>
                </a:cubicBezTo>
                <a:cubicBezTo>
                  <a:pt x="15" y="281"/>
                  <a:pt x="0" y="264"/>
                  <a:pt x="10" y="255"/>
                </a:cubicBezTo>
                <a:cubicBezTo>
                  <a:pt x="17" y="246"/>
                  <a:pt x="32" y="277"/>
                  <a:pt x="41" y="270"/>
                </a:cubicBezTo>
                <a:cubicBezTo>
                  <a:pt x="53" y="260"/>
                  <a:pt x="46" y="239"/>
                  <a:pt x="49" y="224"/>
                </a:cubicBezTo>
                <a:cubicBezTo>
                  <a:pt x="63" y="265"/>
                  <a:pt x="50" y="311"/>
                  <a:pt x="80" y="239"/>
                </a:cubicBezTo>
                <a:cubicBezTo>
                  <a:pt x="114" y="356"/>
                  <a:pt x="93" y="265"/>
                  <a:pt x="64" y="247"/>
                </a:cubicBezTo>
                <a:cubicBezTo>
                  <a:pt x="57" y="242"/>
                  <a:pt x="59" y="262"/>
                  <a:pt x="57" y="270"/>
                </a:cubicBezTo>
                <a:cubicBezTo>
                  <a:pt x="40" y="222"/>
                  <a:pt x="54" y="266"/>
                  <a:pt x="33" y="185"/>
                </a:cubicBezTo>
                <a:cubicBezTo>
                  <a:pt x="30" y="177"/>
                  <a:pt x="22" y="154"/>
                  <a:pt x="26" y="162"/>
                </a:cubicBezTo>
                <a:cubicBezTo>
                  <a:pt x="48" y="206"/>
                  <a:pt x="64" y="260"/>
                  <a:pt x="72" y="309"/>
                </a:cubicBezTo>
                <a:cubicBezTo>
                  <a:pt x="74" y="322"/>
                  <a:pt x="60" y="283"/>
                  <a:pt x="57" y="270"/>
                </a:cubicBezTo>
                <a:cubicBezTo>
                  <a:pt x="40" y="212"/>
                  <a:pt x="40" y="195"/>
                  <a:pt x="33" y="138"/>
                </a:cubicBezTo>
                <a:cubicBezTo>
                  <a:pt x="42" y="99"/>
                  <a:pt x="50" y="61"/>
                  <a:pt x="57" y="22"/>
                </a:cubicBezTo>
                <a:cubicBezTo>
                  <a:pt x="59" y="53"/>
                  <a:pt x="64" y="83"/>
                  <a:pt x="64" y="115"/>
                </a:cubicBezTo>
                <a:cubicBezTo>
                  <a:pt x="64" y="125"/>
                  <a:pt x="57" y="94"/>
                  <a:pt x="57" y="84"/>
                </a:cubicBezTo>
                <a:cubicBezTo>
                  <a:pt x="57" y="73"/>
                  <a:pt x="74" y="0"/>
                  <a:pt x="57" y="76"/>
                </a:cubicBezTo>
                <a:cubicBezTo>
                  <a:pt x="59" y="127"/>
                  <a:pt x="64" y="179"/>
                  <a:pt x="64" y="231"/>
                </a:cubicBezTo>
                <a:cubicBezTo>
                  <a:pt x="64" y="248"/>
                  <a:pt x="41" y="278"/>
                  <a:pt x="41" y="27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7" name="Freeform 111"/>
          <p:cNvSpPr>
            <a:spLocks/>
          </p:cNvSpPr>
          <p:nvPr/>
        </p:nvSpPr>
        <p:spPr bwMode="auto">
          <a:xfrm>
            <a:off x="7231063" y="4684713"/>
            <a:ext cx="92075" cy="496887"/>
          </a:xfrm>
          <a:custGeom>
            <a:avLst/>
            <a:gdLst>
              <a:gd name="T0" fmla="*/ 35 w 58"/>
              <a:gd name="T1" fmla="*/ 0 h 313"/>
              <a:gd name="T2" fmla="*/ 4 w 58"/>
              <a:gd name="T3" fmla="*/ 70 h 313"/>
              <a:gd name="T4" fmla="*/ 12 w 58"/>
              <a:gd name="T5" fmla="*/ 124 h 313"/>
              <a:gd name="T6" fmla="*/ 20 w 58"/>
              <a:gd name="T7" fmla="*/ 179 h 313"/>
              <a:gd name="T8" fmla="*/ 4 w 58"/>
              <a:gd name="T9" fmla="*/ 140 h 313"/>
              <a:gd name="T10" fmla="*/ 27 w 58"/>
              <a:gd name="T11" fmla="*/ 210 h 313"/>
              <a:gd name="T12" fmla="*/ 35 w 58"/>
              <a:gd name="T13" fmla="*/ 264 h 313"/>
              <a:gd name="T14" fmla="*/ 43 w 58"/>
              <a:gd name="T15" fmla="*/ 303 h 313"/>
              <a:gd name="T16" fmla="*/ 12 w 58"/>
              <a:gd name="T17" fmla="*/ 233 h 313"/>
              <a:gd name="T18" fmla="*/ 20 w 58"/>
              <a:gd name="T19" fmla="*/ 256 h 313"/>
              <a:gd name="T20" fmla="*/ 12 w 58"/>
              <a:gd name="T21" fmla="*/ 210 h 313"/>
              <a:gd name="T22" fmla="*/ 4 w 58"/>
              <a:gd name="T23" fmla="*/ 187 h 313"/>
              <a:gd name="T24" fmla="*/ 27 w 58"/>
              <a:gd name="T25" fmla="*/ 249 h 313"/>
              <a:gd name="T26" fmla="*/ 43 w 58"/>
              <a:gd name="T27" fmla="*/ 264 h 313"/>
              <a:gd name="T28" fmla="*/ 51 w 58"/>
              <a:gd name="T29" fmla="*/ 218 h 313"/>
              <a:gd name="T30" fmla="*/ 43 w 58"/>
              <a:gd name="T31" fmla="*/ 163 h 313"/>
              <a:gd name="T32" fmla="*/ 35 w 58"/>
              <a:gd name="T33" fmla="*/ 202 h 313"/>
              <a:gd name="T34" fmla="*/ 12 w 58"/>
              <a:gd name="T35" fmla="*/ 156 h 313"/>
              <a:gd name="T36" fmla="*/ 27 w 58"/>
              <a:gd name="T37" fmla="*/ 218 h 313"/>
              <a:gd name="T38" fmla="*/ 20 w 58"/>
              <a:gd name="T39" fmla="*/ 163 h 313"/>
              <a:gd name="T40" fmla="*/ 35 w 58"/>
              <a:gd name="T41" fmla="*/ 295 h 313"/>
              <a:gd name="T42" fmla="*/ 27 w 58"/>
              <a:gd name="T43" fmla="*/ 264 h 313"/>
              <a:gd name="T44" fmla="*/ 43 w 58"/>
              <a:gd name="T45" fmla="*/ 295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8" h="313">
                <a:moveTo>
                  <a:pt x="35" y="0"/>
                </a:moveTo>
                <a:cubicBezTo>
                  <a:pt x="16" y="24"/>
                  <a:pt x="1" y="35"/>
                  <a:pt x="4" y="70"/>
                </a:cubicBezTo>
                <a:cubicBezTo>
                  <a:pt x="6" y="111"/>
                  <a:pt x="33" y="187"/>
                  <a:pt x="12" y="124"/>
                </a:cubicBezTo>
                <a:cubicBezTo>
                  <a:pt x="14" y="142"/>
                  <a:pt x="28" y="162"/>
                  <a:pt x="20" y="179"/>
                </a:cubicBezTo>
                <a:cubicBezTo>
                  <a:pt x="13" y="191"/>
                  <a:pt x="4" y="125"/>
                  <a:pt x="4" y="140"/>
                </a:cubicBezTo>
                <a:cubicBezTo>
                  <a:pt x="4" y="164"/>
                  <a:pt x="19" y="186"/>
                  <a:pt x="27" y="210"/>
                </a:cubicBezTo>
                <a:cubicBezTo>
                  <a:pt x="29" y="228"/>
                  <a:pt x="31" y="246"/>
                  <a:pt x="35" y="264"/>
                </a:cubicBezTo>
                <a:cubicBezTo>
                  <a:pt x="37" y="277"/>
                  <a:pt x="50" y="313"/>
                  <a:pt x="43" y="303"/>
                </a:cubicBezTo>
                <a:cubicBezTo>
                  <a:pt x="27" y="282"/>
                  <a:pt x="23" y="255"/>
                  <a:pt x="12" y="233"/>
                </a:cubicBezTo>
                <a:cubicBezTo>
                  <a:pt x="8" y="225"/>
                  <a:pt x="20" y="264"/>
                  <a:pt x="20" y="256"/>
                </a:cubicBezTo>
                <a:cubicBezTo>
                  <a:pt x="20" y="240"/>
                  <a:pt x="15" y="225"/>
                  <a:pt x="12" y="210"/>
                </a:cubicBezTo>
                <a:cubicBezTo>
                  <a:pt x="10" y="202"/>
                  <a:pt x="0" y="179"/>
                  <a:pt x="4" y="187"/>
                </a:cubicBezTo>
                <a:cubicBezTo>
                  <a:pt x="17" y="211"/>
                  <a:pt x="19" y="224"/>
                  <a:pt x="27" y="249"/>
                </a:cubicBezTo>
                <a:cubicBezTo>
                  <a:pt x="48" y="164"/>
                  <a:pt x="18" y="264"/>
                  <a:pt x="43" y="264"/>
                </a:cubicBezTo>
                <a:cubicBezTo>
                  <a:pt x="58" y="264"/>
                  <a:pt x="48" y="233"/>
                  <a:pt x="51" y="218"/>
                </a:cubicBezTo>
                <a:cubicBezTo>
                  <a:pt x="48" y="199"/>
                  <a:pt x="56" y="176"/>
                  <a:pt x="43" y="163"/>
                </a:cubicBezTo>
                <a:cubicBezTo>
                  <a:pt x="33" y="153"/>
                  <a:pt x="47" y="204"/>
                  <a:pt x="35" y="202"/>
                </a:cubicBezTo>
                <a:cubicBezTo>
                  <a:pt x="18" y="198"/>
                  <a:pt x="19" y="171"/>
                  <a:pt x="12" y="156"/>
                </a:cubicBezTo>
                <a:cubicBezTo>
                  <a:pt x="17" y="176"/>
                  <a:pt x="10" y="203"/>
                  <a:pt x="27" y="218"/>
                </a:cubicBezTo>
                <a:cubicBezTo>
                  <a:pt x="40" y="230"/>
                  <a:pt x="18" y="144"/>
                  <a:pt x="20" y="163"/>
                </a:cubicBezTo>
                <a:cubicBezTo>
                  <a:pt x="24" y="207"/>
                  <a:pt x="31" y="250"/>
                  <a:pt x="35" y="295"/>
                </a:cubicBezTo>
                <a:cubicBezTo>
                  <a:pt x="35" y="305"/>
                  <a:pt x="23" y="253"/>
                  <a:pt x="27" y="264"/>
                </a:cubicBezTo>
                <a:cubicBezTo>
                  <a:pt x="36" y="291"/>
                  <a:pt x="28" y="282"/>
                  <a:pt x="43" y="295"/>
                </a:cubicBez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8" name="Freeform 112"/>
          <p:cNvSpPr>
            <a:spLocks/>
          </p:cNvSpPr>
          <p:nvPr/>
        </p:nvSpPr>
        <p:spPr bwMode="auto">
          <a:xfrm>
            <a:off x="7731125" y="3760788"/>
            <a:ext cx="1101725" cy="763587"/>
          </a:xfrm>
          <a:custGeom>
            <a:avLst/>
            <a:gdLst>
              <a:gd name="T0" fmla="*/ 295 w 694"/>
              <a:gd name="T1" fmla="*/ 31 h 481"/>
              <a:gd name="T2" fmla="*/ 202 w 694"/>
              <a:gd name="T3" fmla="*/ 272 h 481"/>
              <a:gd name="T4" fmla="*/ 124 w 694"/>
              <a:gd name="T5" fmla="*/ 202 h 481"/>
              <a:gd name="T6" fmla="*/ 279 w 694"/>
              <a:gd name="T7" fmla="*/ 54 h 481"/>
              <a:gd name="T8" fmla="*/ 349 w 694"/>
              <a:gd name="T9" fmla="*/ 108 h 481"/>
              <a:gd name="T10" fmla="*/ 171 w 694"/>
              <a:gd name="T11" fmla="*/ 349 h 481"/>
              <a:gd name="T12" fmla="*/ 101 w 694"/>
              <a:gd name="T13" fmla="*/ 341 h 481"/>
              <a:gd name="T14" fmla="*/ 171 w 694"/>
              <a:gd name="T15" fmla="*/ 264 h 481"/>
              <a:gd name="T16" fmla="*/ 140 w 694"/>
              <a:gd name="T17" fmla="*/ 163 h 481"/>
              <a:gd name="T18" fmla="*/ 287 w 694"/>
              <a:gd name="T19" fmla="*/ 0 h 481"/>
              <a:gd name="T20" fmla="*/ 310 w 694"/>
              <a:gd name="T21" fmla="*/ 46 h 481"/>
              <a:gd name="T22" fmla="*/ 287 w 694"/>
              <a:gd name="T23" fmla="*/ 85 h 481"/>
              <a:gd name="T24" fmla="*/ 427 w 694"/>
              <a:gd name="T25" fmla="*/ 240 h 481"/>
              <a:gd name="T26" fmla="*/ 178 w 694"/>
              <a:gd name="T27" fmla="*/ 287 h 481"/>
              <a:gd name="T28" fmla="*/ 186 w 694"/>
              <a:gd name="T29" fmla="*/ 326 h 481"/>
              <a:gd name="T30" fmla="*/ 233 w 694"/>
              <a:gd name="T31" fmla="*/ 272 h 481"/>
              <a:gd name="T32" fmla="*/ 264 w 694"/>
              <a:gd name="T33" fmla="*/ 202 h 481"/>
              <a:gd name="T34" fmla="*/ 303 w 694"/>
              <a:gd name="T35" fmla="*/ 279 h 481"/>
              <a:gd name="T36" fmla="*/ 202 w 694"/>
              <a:gd name="T37" fmla="*/ 233 h 481"/>
              <a:gd name="T38" fmla="*/ 178 w 694"/>
              <a:gd name="T39" fmla="*/ 357 h 481"/>
              <a:gd name="T40" fmla="*/ 202 w 694"/>
              <a:gd name="T41" fmla="*/ 357 h 481"/>
              <a:gd name="T42" fmla="*/ 373 w 694"/>
              <a:gd name="T43" fmla="*/ 357 h 481"/>
              <a:gd name="T44" fmla="*/ 450 w 694"/>
              <a:gd name="T45" fmla="*/ 396 h 481"/>
              <a:gd name="T46" fmla="*/ 388 w 694"/>
              <a:gd name="T47" fmla="*/ 427 h 481"/>
              <a:gd name="T48" fmla="*/ 396 w 694"/>
              <a:gd name="T49" fmla="*/ 373 h 481"/>
              <a:gd name="T50" fmla="*/ 186 w 694"/>
              <a:gd name="T51" fmla="*/ 427 h 481"/>
              <a:gd name="T52" fmla="*/ 155 w 694"/>
              <a:gd name="T53" fmla="*/ 419 h 481"/>
              <a:gd name="T54" fmla="*/ 233 w 694"/>
              <a:gd name="T55" fmla="*/ 396 h 481"/>
              <a:gd name="T56" fmla="*/ 303 w 694"/>
              <a:gd name="T57" fmla="*/ 427 h 481"/>
              <a:gd name="T58" fmla="*/ 241 w 694"/>
              <a:gd name="T59" fmla="*/ 419 h 481"/>
              <a:gd name="T60" fmla="*/ 264 w 694"/>
              <a:gd name="T61" fmla="*/ 380 h 481"/>
              <a:gd name="T62" fmla="*/ 209 w 694"/>
              <a:gd name="T63" fmla="*/ 427 h 481"/>
              <a:gd name="T64" fmla="*/ 54 w 694"/>
              <a:gd name="T65" fmla="*/ 435 h 481"/>
              <a:gd name="T66" fmla="*/ 77 w 694"/>
              <a:gd name="T67" fmla="*/ 326 h 481"/>
              <a:gd name="T68" fmla="*/ 551 w 694"/>
              <a:gd name="T69" fmla="*/ 62 h 481"/>
              <a:gd name="T70" fmla="*/ 295 w 694"/>
              <a:gd name="T71" fmla="*/ 295 h 481"/>
              <a:gd name="T72" fmla="*/ 8 w 694"/>
              <a:gd name="T73" fmla="*/ 256 h 481"/>
              <a:gd name="T74" fmla="*/ 31 w 694"/>
              <a:gd name="T75" fmla="*/ 248 h 481"/>
              <a:gd name="T76" fmla="*/ 108 w 694"/>
              <a:gd name="T77" fmla="*/ 404 h 481"/>
              <a:gd name="T78" fmla="*/ 39 w 694"/>
              <a:gd name="T79" fmla="*/ 458 h 481"/>
              <a:gd name="T80" fmla="*/ 46 w 694"/>
              <a:gd name="T81" fmla="*/ 427 h 481"/>
              <a:gd name="T82" fmla="*/ 326 w 694"/>
              <a:gd name="T83" fmla="*/ 124 h 481"/>
              <a:gd name="T84" fmla="*/ 310 w 694"/>
              <a:gd name="T85" fmla="*/ 116 h 481"/>
              <a:gd name="T86" fmla="*/ 326 w 694"/>
              <a:gd name="T87" fmla="*/ 326 h 481"/>
              <a:gd name="T88" fmla="*/ 217 w 694"/>
              <a:gd name="T89" fmla="*/ 481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4" h="481">
                <a:moveTo>
                  <a:pt x="295" y="31"/>
                </a:moveTo>
                <a:cubicBezTo>
                  <a:pt x="290" y="69"/>
                  <a:pt x="301" y="261"/>
                  <a:pt x="202" y="272"/>
                </a:cubicBezTo>
                <a:cubicBezTo>
                  <a:pt x="167" y="275"/>
                  <a:pt x="150" y="225"/>
                  <a:pt x="124" y="202"/>
                </a:cubicBezTo>
                <a:cubicBezTo>
                  <a:pt x="108" y="109"/>
                  <a:pt x="90" y="92"/>
                  <a:pt x="279" y="54"/>
                </a:cubicBezTo>
                <a:cubicBezTo>
                  <a:pt x="307" y="48"/>
                  <a:pt x="325" y="90"/>
                  <a:pt x="349" y="108"/>
                </a:cubicBezTo>
                <a:cubicBezTo>
                  <a:pt x="289" y="188"/>
                  <a:pt x="243" y="280"/>
                  <a:pt x="171" y="349"/>
                </a:cubicBezTo>
                <a:cubicBezTo>
                  <a:pt x="153" y="365"/>
                  <a:pt x="110" y="362"/>
                  <a:pt x="101" y="341"/>
                </a:cubicBezTo>
                <a:cubicBezTo>
                  <a:pt x="82" y="299"/>
                  <a:pt x="147" y="275"/>
                  <a:pt x="171" y="264"/>
                </a:cubicBezTo>
                <a:cubicBezTo>
                  <a:pt x="131" y="303"/>
                  <a:pt x="49" y="403"/>
                  <a:pt x="140" y="163"/>
                </a:cubicBezTo>
                <a:cubicBezTo>
                  <a:pt x="194" y="19"/>
                  <a:pt x="199" y="28"/>
                  <a:pt x="287" y="0"/>
                </a:cubicBezTo>
                <a:cubicBezTo>
                  <a:pt x="294" y="15"/>
                  <a:pt x="310" y="28"/>
                  <a:pt x="310" y="46"/>
                </a:cubicBezTo>
                <a:cubicBezTo>
                  <a:pt x="310" y="61"/>
                  <a:pt x="284" y="70"/>
                  <a:pt x="287" y="85"/>
                </a:cubicBezTo>
                <a:cubicBezTo>
                  <a:pt x="296" y="146"/>
                  <a:pt x="382" y="204"/>
                  <a:pt x="427" y="240"/>
                </a:cubicBezTo>
                <a:cubicBezTo>
                  <a:pt x="344" y="255"/>
                  <a:pt x="257" y="258"/>
                  <a:pt x="178" y="287"/>
                </a:cubicBezTo>
                <a:cubicBezTo>
                  <a:pt x="165" y="291"/>
                  <a:pt x="173" y="329"/>
                  <a:pt x="186" y="326"/>
                </a:cubicBezTo>
                <a:cubicBezTo>
                  <a:pt x="209" y="319"/>
                  <a:pt x="217" y="290"/>
                  <a:pt x="233" y="272"/>
                </a:cubicBezTo>
                <a:cubicBezTo>
                  <a:pt x="304" y="343"/>
                  <a:pt x="179" y="230"/>
                  <a:pt x="264" y="202"/>
                </a:cubicBezTo>
                <a:cubicBezTo>
                  <a:pt x="291" y="192"/>
                  <a:pt x="290" y="253"/>
                  <a:pt x="303" y="279"/>
                </a:cubicBezTo>
                <a:cubicBezTo>
                  <a:pt x="234" y="381"/>
                  <a:pt x="415" y="127"/>
                  <a:pt x="202" y="233"/>
                </a:cubicBezTo>
                <a:cubicBezTo>
                  <a:pt x="164" y="251"/>
                  <a:pt x="191" y="317"/>
                  <a:pt x="178" y="357"/>
                </a:cubicBezTo>
                <a:cubicBezTo>
                  <a:pt x="173" y="371"/>
                  <a:pt x="90" y="395"/>
                  <a:pt x="202" y="357"/>
                </a:cubicBezTo>
                <a:cubicBezTo>
                  <a:pt x="252" y="321"/>
                  <a:pt x="316" y="347"/>
                  <a:pt x="373" y="357"/>
                </a:cubicBezTo>
                <a:cubicBezTo>
                  <a:pt x="398" y="370"/>
                  <a:pt x="443" y="367"/>
                  <a:pt x="450" y="396"/>
                </a:cubicBezTo>
                <a:cubicBezTo>
                  <a:pt x="454" y="418"/>
                  <a:pt x="409" y="436"/>
                  <a:pt x="388" y="427"/>
                </a:cubicBezTo>
                <a:cubicBezTo>
                  <a:pt x="371" y="419"/>
                  <a:pt x="392" y="390"/>
                  <a:pt x="396" y="373"/>
                </a:cubicBezTo>
                <a:cubicBezTo>
                  <a:pt x="414" y="280"/>
                  <a:pt x="535" y="302"/>
                  <a:pt x="186" y="427"/>
                </a:cubicBezTo>
                <a:cubicBezTo>
                  <a:pt x="175" y="424"/>
                  <a:pt x="146" y="424"/>
                  <a:pt x="155" y="419"/>
                </a:cubicBezTo>
                <a:cubicBezTo>
                  <a:pt x="177" y="404"/>
                  <a:pt x="205" y="394"/>
                  <a:pt x="233" y="396"/>
                </a:cubicBezTo>
                <a:cubicBezTo>
                  <a:pt x="258" y="397"/>
                  <a:pt x="294" y="402"/>
                  <a:pt x="303" y="427"/>
                </a:cubicBezTo>
                <a:cubicBezTo>
                  <a:pt x="309" y="446"/>
                  <a:pt x="261" y="421"/>
                  <a:pt x="241" y="419"/>
                </a:cubicBezTo>
                <a:cubicBezTo>
                  <a:pt x="248" y="406"/>
                  <a:pt x="253" y="390"/>
                  <a:pt x="264" y="380"/>
                </a:cubicBezTo>
                <a:cubicBezTo>
                  <a:pt x="319" y="324"/>
                  <a:pt x="360" y="379"/>
                  <a:pt x="209" y="427"/>
                </a:cubicBezTo>
                <a:cubicBezTo>
                  <a:pt x="159" y="442"/>
                  <a:pt x="105" y="432"/>
                  <a:pt x="54" y="435"/>
                </a:cubicBezTo>
                <a:cubicBezTo>
                  <a:pt x="61" y="398"/>
                  <a:pt x="51" y="352"/>
                  <a:pt x="77" y="326"/>
                </a:cubicBezTo>
                <a:cubicBezTo>
                  <a:pt x="254" y="143"/>
                  <a:pt x="341" y="134"/>
                  <a:pt x="551" y="62"/>
                </a:cubicBezTo>
                <a:cubicBezTo>
                  <a:pt x="694" y="111"/>
                  <a:pt x="404" y="266"/>
                  <a:pt x="295" y="295"/>
                </a:cubicBezTo>
                <a:cubicBezTo>
                  <a:pt x="199" y="282"/>
                  <a:pt x="103" y="272"/>
                  <a:pt x="8" y="256"/>
                </a:cubicBezTo>
                <a:cubicBezTo>
                  <a:pt x="0" y="254"/>
                  <a:pt x="26" y="241"/>
                  <a:pt x="31" y="248"/>
                </a:cubicBezTo>
                <a:cubicBezTo>
                  <a:pt x="63" y="296"/>
                  <a:pt x="82" y="352"/>
                  <a:pt x="108" y="404"/>
                </a:cubicBezTo>
                <a:cubicBezTo>
                  <a:pt x="85" y="422"/>
                  <a:pt x="66" y="447"/>
                  <a:pt x="39" y="458"/>
                </a:cubicBezTo>
                <a:cubicBezTo>
                  <a:pt x="29" y="461"/>
                  <a:pt x="39" y="435"/>
                  <a:pt x="46" y="427"/>
                </a:cubicBezTo>
                <a:cubicBezTo>
                  <a:pt x="135" y="322"/>
                  <a:pt x="231" y="223"/>
                  <a:pt x="326" y="124"/>
                </a:cubicBezTo>
                <a:cubicBezTo>
                  <a:pt x="345" y="103"/>
                  <a:pt x="378" y="101"/>
                  <a:pt x="310" y="116"/>
                </a:cubicBezTo>
                <a:cubicBezTo>
                  <a:pt x="203" y="9"/>
                  <a:pt x="305" y="246"/>
                  <a:pt x="326" y="326"/>
                </a:cubicBezTo>
                <a:cubicBezTo>
                  <a:pt x="288" y="429"/>
                  <a:pt x="295" y="407"/>
                  <a:pt x="217" y="481"/>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29" name="Freeform 113"/>
          <p:cNvSpPr>
            <a:spLocks/>
          </p:cNvSpPr>
          <p:nvPr/>
        </p:nvSpPr>
        <p:spPr bwMode="auto">
          <a:xfrm>
            <a:off x="6902450" y="3997325"/>
            <a:ext cx="989013" cy="625475"/>
          </a:xfrm>
          <a:custGeom>
            <a:avLst/>
            <a:gdLst>
              <a:gd name="T0" fmla="*/ 164 w 623"/>
              <a:gd name="T1" fmla="*/ 130 h 394"/>
              <a:gd name="T2" fmla="*/ 157 w 623"/>
              <a:gd name="T3" fmla="*/ 60 h 394"/>
              <a:gd name="T4" fmla="*/ 297 w 623"/>
              <a:gd name="T5" fmla="*/ 6 h 394"/>
              <a:gd name="T6" fmla="*/ 211 w 623"/>
              <a:gd name="T7" fmla="*/ 161 h 394"/>
              <a:gd name="T8" fmla="*/ 234 w 623"/>
              <a:gd name="T9" fmla="*/ 68 h 394"/>
              <a:gd name="T10" fmla="*/ 172 w 623"/>
              <a:gd name="T11" fmla="*/ 224 h 394"/>
              <a:gd name="T12" fmla="*/ 118 w 623"/>
              <a:gd name="T13" fmla="*/ 192 h 394"/>
              <a:gd name="T14" fmla="*/ 219 w 623"/>
              <a:gd name="T15" fmla="*/ 115 h 394"/>
              <a:gd name="T16" fmla="*/ 172 w 623"/>
              <a:gd name="T17" fmla="*/ 208 h 394"/>
              <a:gd name="T18" fmla="*/ 32 w 623"/>
              <a:gd name="T19" fmla="*/ 262 h 394"/>
              <a:gd name="T20" fmla="*/ 219 w 623"/>
              <a:gd name="T21" fmla="*/ 146 h 394"/>
              <a:gd name="T22" fmla="*/ 297 w 623"/>
              <a:gd name="T23" fmla="*/ 270 h 394"/>
              <a:gd name="T24" fmla="*/ 335 w 623"/>
              <a:gd name="T25" fmla="*/ 371 h 394"/>
              <a:gd name="T26" fmla="*/ 390 w 623"/>
              <a:gd name="T27" fmla="*/ 278 h 394"/>
              <a:gd name="T28" fmla="*/ 366 w 623"/>
              <a:gd name="T29" fmla="*/ 192 h 394"/>
              <a:gd name="T30" fmla="*/ 297 w 623"/>
              <a:gd name="T31" fmla="*/ 76 h 394"/>
              <a:gd name="T32" fmla="*/ 133 w 623"/>
              <a:gd name="T33" fmla="*/ 363 h 394"/>
              <a:gd name="T34" fmla="*/ 188 w 623"/>
              <a:gd name="T35" fmla="*/ 394 h 394"/>
              <a:gd name="T36" fmla="*/ 498 w 623"/>
              <a:gd name="T37" fmla="*/ 301 h 394"/>
              <a:gd name="T38" fmla="*/ 436 w 623"/>
              <a:gd name="T39" fmla="*/ 53 h 394"/>
              <a:gd name="T40" fmla="*/ 250 w 623"/>
              <a:gd name="T41" fmla="*/ 6 h 394"/>
              <a:gd name="T42" fmla="*/ 157 w 623"/>
              <a:gd name="T43" fmla="*/ 14 h 394"/>
              <a:gd name="T44" fmla="*/ 149 w 623"/>
              <a:gd name="T45" fmla="*/ 53 h 394"/>
              <a:gd name="T46" fmla="*/ 219 w 623"/>
              <a:gd name="T47" fmla="*/ 154 h 394"/>
              <a:gd name="T48" fmla="*/ 203 w 623"/>
              <a:gd name="T49" fmla="*/ 200 h 394"/>
              <a:gd name="T50" fmla="*/ 56 w 623"/>
              <a:gd name="T51" fmla="*/ 161 h 394"/>
              <a:gd name="T52" fmla="*/ 273 w 623"/>
              <a:gd name="T53" fmla="*/ 53 h 394"/>
              <a:gd name="T54" fmla="*/ 444 w 623"/>
              <a:gd name="T55" fmla="*/ 115 h 394"/>
              <a:gd name="T56" fmla="*/ 436 w 623"/>
              <a:gd name="T57" fmla="*/ 138 h 394"/>
              <a:gd name="T58" fmla="*/ 258 w 623"/>
              <a:gd name="T59" fmla="*/ 231 h 394"/>
              <a:gd name="T60" fmla="*/ 258 w 623"/>
              <a:gd name="T61" fmla="*/ 154 h 394"/>
              <a:gd name="T62" fmla="*/ 250 w 623"/>
              <a:gd name="T63" fmla="*/ 76 h 394"/>
              <a:gd name="T64" fmla="*/ 258 w 623"/>
              <a:gd name="T65" fmla="*/ 14 h 394"/>
              <a:gd name="T66" fmla="*/ 242 w 623"/>
              <a:gd name="T67" fmla="*/ 53 h 394"/>
              <a:gd name="T68" fmla="*/ 211 w 623"/>
              <a:gd name="T69" fmla="*/ 45 h 394"/>
              <a:gd name="T70" fmla="*/ 95 w 623"/>
              <a:gd name="T71" fmla="*/ 130 h 394"/>
              <a:gd name="T72" fmla="*/ 110 w 623"/>
              <a:gd name="T73" fmla="*/ 115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3" h="394">
                <a:moveTo>
                  <a:pt x="164" y="130"/>
                </a:moveTo>
                <a:cubicBezTo>
                  <a:pt x="161" y="106"/>
                  <a:pt x="151" y="82"/>
                  <a:pt x="157" y="60"/>
                </a:cubicBezTo>
                <a:cubicBezTo>
                  <a:pt x="168" y="10"/>
                  <a:pt x="266" y="9"/>
                  <a:pt x="297" y="6"/>
                </a:cubicBezTo>
                <a:cubicBezTo>
                  <a:pt x="412" y="89"/>
                  <a:pt x="373" y="63"/>
                  <a:pt x="211" y="161"/>
                </a:cubicBezTo>
                <a:cubicBezTo>
                  <a:pt x="76" y="116"/>
                  <a:pt x="117" y="112"/>
                  <a:pt x="234" y="68"/>
                </a:cubicBezTo>
                <a:cubicBezTo>
                  <a:pt x="319" y="103"/>
                  <a:pt x="372" y="105"/>
                  <a:pt x="172" y="224"/>
                </a:cubicBezTo>
                <a:cubicBezTo>
                  <a:pt x="153" y="234"/>
                  <a:pt x="136" y="202"/>
                  <a:pt x="118" y="192"/>
                </a:cubicBezTo>
                <a:cubicBezTo>
                  <a:pt x="129" y="160"/>
                  <a:pt x="157" y="62"/>
                  <a:pt x="219" y="115"/>
                </a:cubicBezTo>
                <a:cubicBezTo>
                  <a:pt x="245" y="137"/>
                  <a:pt x="199" y="186"/>
                  <a:pt x="172" y="208"/>
                </a:cubicBezTo>
                <a:cubicBezTo>
                  <a:pt x="132" y="238"/>
                  <a:pt x="78" y="244"/>
                  <a:pt x="32" y="262"/>
                </a:cubicBezTo>
                <a:cubicBezTo>
                  <a:pt x="0" y="158"/>
                  <a:pt x="123" y="177"/>
                  <a:pt x="219" y="146"/>
                </a:cubicBezTo>
                <a:cubicBezTo>
                  <a:pt x="245" y="187"/>
                  <a:pt x="274" y="226"/>
                  <a:pt x="297" y="270"/>
                </a:cubicBezTo>
                <a:cubicBezTo>
                  <a:pt x="313" y="301"/>
                  <a:pt x="299" y="367"/>
                  <a:pt x="335" y="371"/>
                </a:cubicBezTo>
                <a:cubicBezTo>
                  <a:pt x="370" y="374"/>
                  <a:pt x="371" y="309"/>
                  <a:pt x="390" y="278"/>
                </a:cubicBezTo>
                <a:cubicBezTo>
                  <a:pt x="382" y="249"/>
                  <a:pt x="378" y="219"/>
                  <a:pt x="366" y="192"/>
                </a:cubicBezTo>
                <a:cubicBezTo>
                  <a:pt x="347" y="151"/>
                  <a:pt x="297" y="76"/>
                  <a:pt x="297" y="76"/>
                </a:cubicBezTo>
                <a:cubicBezTo>
                  <a:pt x="107" y="195"/>
                  <a:pt x="20" y="155"/>
                  <a:pt x="133" y="363"/>
                </a:cubicBezTo>
                <a:cubicBezTo>
                  <a:pt x="143" y="381"/>
                  <a:pt x="169" y="383"/>
                  <a:pt x="188" y="394"/>
                </a:cubicBezTo>
                <a:cubicBezTo>
                  <a:pt x="291" y="363"/>
                  <a:pt x="399" y="345"/>
                  <a:pt x="498" y="301"/>
                </a:cubicBezTo>
                <a:cubicBezTo>
                  <a:pt x="623" y="243"/>
                  <a:pt x="461" y="80"/>
                  <a:pt x="436" y="53"/>
                </a:cubicBezTo>
                <a:cubicBezTo>
                  <a:pt x="423" y="39"/>
                  <a:pt x="269" y="10"/>
                  <a:pt x="250" y="6"/>
                </a:cubicBezTo>
                <a:cubicBezTo>
                  <a:pt x="219" y="8"/>
                  <a:pt x="185" y="0"/>
                  <a:pt x="157" y="14"/>
                </a:cubicBezTo>
                <a:cubicBezTo>
                  <a:pt x="144" y="19"/>
                  <a:pt x="147" y="39"/>
                  <a:pt x="149" y="53"/>
                </a:cubicBezTo>
                <a:cubicBezTo>
                  <a:pt x="151" y="78"/>
                  <a:pt x="199" y="133"/>
                  <a:pt x="219" y="154"/>
                </a:cubicBezTo>
                <a:cubicBezTo>
                  <a:pt x="213" y="169"/>
                  <a:pt x="218" y="196"/>
                  <a:pt x="203" y="200"/>
                </a:cubicBezTo>
                <a:cubicBezTo>
                  <a:pt x="69" y="226"/>
                  <a:pt x="76" y="221"/>
                  <a:pt x="56" y="161"/>
                </a:cubicBezTo>
                <a:cubicBezTo>
                  <a:pt x="128" y="125"/>
                  <a:pt x="192" y="62"/>
                  <a:pt x="273" y="53"/>
                </a:cubicBezTo>
                <a:cubicBezTo>
                  <a:pt x="333" y="45"/>
                  <a:pt x="390" y="86"/>
                  <a:pt x="444" y="115"/>
                </a:cubicBezTo>
                <a:cubicBezTo>
                  <a:pt x="451" y="118"/>
                  <a:pt x="442" y="133"/>
                  <a:pt x="436" y="138"/>
                </a:cubicBezTo>
                <a:cubicBezTo>
                  <a:pt x="379" y="173"/>
                  <a:pt x="317" y="200"/>
                  <a:pt x="258" y="231"/>
                </a:cubicBezTo>
                <a:cubicBezTo>
                  <a:pt x="199" y="117"/>
                  <a:pt x="245" y="240"/>
                  <a:pt x="258" y="154"/>
                </a:cubicBezTo>
                <a:cubicBezTo>
                  <a:pt x="261" y="128"/>
                  <a:pt x="252" y="102"/>
                  <a:pt x="250" y="76"/>
                </a:cubicBezTo>
                <a:cubicBezTo>
                  <a:pt x="252" y="55"/>
                  <a:pt x="264" y="33"/>
                  <a:pt x="258" y="14"/>
                </a:cubicBezTo>
                <a:cubicBezTo>
                  <a:pt x="253" y="0"/>
                  <a:pt x="253" y="45"/>
                  <a:pt x="242" y="53"/>
                </a:cubicBezTo>
                <a:cubicBezTo>
                  <a:pt x="233" y="58"/>
                  <a:pt x="221" y="47"/>
                  <a:pt x="211" y="45"/>
                </a:cubicBezTo>
                <a:cubicBezTo>
                  <a:pt x="171" y="84"/>
                  <a:pt x="148" y="117"/>
                  <a:pt x="95" y="130"/>
                </a:cubicBezTo>
                <a:cubicBezTo>
                  <a:pt x="34" y="207"/>
                  <a:pt x="92" y="115"/>
                  <a:pt x="110" y="11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0" name="Freeform 114"/>
          <p:cNvSpPr>
            <a:spLocks/>
          </p:cNvSpPr>
          <p:nvPr/>
        </p:nvSpPr>
        <p:spPr bwMode="auto">
          <a:xfrm>
            <a:off x="6189663" y="3735388"/>
            <a:ext cx="628650" cy="850900"/>
          </a:xfrm>
          <a:custGeom>
            <a:avLst/>
            <a:gdLst>
              <a:gd name="T0" fmla="*/ 54 w 396"/>
              <a:gd name="T1" fmla="*/ 109 h 536"/>
              <a:gd name="T2" fmla="*/ 256 w 396"/>
              <a:gd name="T3" fmla="*/ 210 h 536"/>
              <a:gd name="T4" fmla="*/ 295 w 396"/>
              <a:gd name="T5" fmla="*/ 264 h 536"/>
              <a:gd name="T6" fmla="*/ 54 w 396"/>
              <a:gd name="T7" fmla="*/ 288 h 536"/>
              <a:gd name="T8" fmla="*/ 186 w 396"/>
              <a:gd name="T9" fmla="*/ 210 h 536"/>
              <a:gd name="T10" fmla="*/ 132 w 396"/>
              <a:gd name="T11" fmla="*/ 249 h 536"/>
              <a:gd name="T12" fmla="*/ 78 w 396"/>
              <a:gd name="T13" fmla="*/ 264 h 536"/>
              <a:gd name="T14" fmla="*/ 116 w 396"/>
              <a:gd name="T15" fmla="*/ 202 h 536"/>
              <a:gd name="T16" fmla="*/ 0 w 396"/>
              <a:gd name="T17" fmla="*/ 140 h 536"/>
              <a:gd name="T18" fmla="*/ 31 w 396"/>
              <a:gd name="T19" fmla="*/ 101 h 536"/>
              <a:gd name="T20" fmla="*/ 202 w 396"/>
              <a:gd name="T21" fmla="*/ 171 h 536"/>
              <a:gd name="T22" fmla="*/ 396 w 396"/>
              <a:gd name="T23" fmla="*/ 334 h 536"/>
              <a:gd name="T24" fmla="*/ 202 w 396"/>
              <a:gd name="T25" fmla="*/ 319 h 536"/>
              <a:gd name="T26" fmla="*/ 147 w 396"/>
              <a:gd name="T27" fmla="*/ 264 h 536"/>
              <a:gd name="T28" fmla="*/ 334 w 396"/>
              <a:gd name="T29" fmla="*/ 536 h 536"/>
              <a:gd name="T30" fmla="*/ 109 w 396"/>
              <a:gd name="T31" fmla="*/ 334 h 536"/>
              <a:gd name="T32" fmla="*/ 46 w 396"/>
              <a:gd name="T33" fmla="*/ 357 h 536"/>
              <a:gd name="T34" fmla="*/ 39 w 396"/>
              <a:gd name="T35" fmla="*/ 381 h 536"/>
              <a:gd name="T36" fmla="*/ 62 w 396"/>
              <a:gd name="T37" fmla="*/ 365 h 536"/>
              <a:gd name="T38" fmla="*/ 116 w 396"/>
              <a:gd name="T39" fmla="*/ 303 h 536"/>
              <a:gd name="T40" fmla="*/ 186 w 396"/>
              <a:gd name="T41" fmla="*/ 194 h 536"/>
              <a:gd name="T42" fmla="*/ 225 w 396"/>
              <a:gd name="T43" fmla="*/ 0 h 536"/>
              <a:gd name="T44" fmla="*/ 295 w 396"/>
              <a:gd name="T45" fmla="*/ 179 h 536"/>
              <a:gd name="T46" fmla="*/ 241 w 396"/>
              <a:gd name="T47" fmla="*/ 280 h 536"/>
              <a:gd name="T48" fmla="*/ 326 w 396"/>
              <a:gd name="T49" fmla="*/ 187 h 536"/>
              <a:gd name="T50" fmla="*/ 365 w 396"/>
              <a:gd name="T51" fmla="*/ 156 h 536"/>
              <a:gd name="T52" fmla="*/ 388 w 396"/>
              <a:gd name="T53" fmla="*/ 140 h 536"/>
              <a:gd name="T54" fmla="*/ 365 w 396"/>
              <a:gd name="T55" fmla="*/ 171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6" h="536">
                <a:moveTo>
                  <a:pt x="54" y="109"/>
                </a:moveTo>
                <a:cubicBezTo>
                  <a:pt x="155" y="145"/>
                  <a:pt x="185" y="140"/>
                  <a:pt x="256" y="210"/>
                </a:cubicBezTo>
                <a:cubicBezTo>
                  <a:pt x="271" y="225"/>
                  <a:pt x="295" y="264"/>
                  <a:pt x="295" y="264"/>
                </a:cubicBezTo>
                <a:cubicBezTo>
                  <a:pt x="211" y="278"/>
                  <a:pt x="127" y="239"/>
                  <a:pt x="54" y="288"/>
                </a:cubicBezTo>
                <a:cubicBezTo>
                  <a:pt x="104" y="216"/>
                  <a:pt x="105" y="226"/>
                  <a:pt x="186" y="210"/>
                </a:cubicBezTo>
                <a:cubicBezTo>
                  <a:pt x="168" y="223"/>
                  <a:pt x="151" y="239"/>
                  <a:pt x="132" y="249"/>
                </a:cubicBezTo>
                <a:cubicBezTo>
                  <a:pt x="115" y="257"/>
                  <a:pt x="84" y="281"/>
                  <a:pt x="78" y="264"/>
                </a:cubicBezTo>
                <a:cubicBezTo>
                  <a:pt x="70" y="241"/>
                  <a:pt x="103" y="222"/>
                  <a:pt x="116" y="202"/>
                </a:cubicBezTo>
                <a:cubicBezTo>
                  <a:pt x="47" y="194"/>
                  <a:pt x="14" y="210"/>
                  <a:pt x="0" y="140"/>
                </a:cubicBezTo>
                <a:cubicBezTo>
                  <a:pt x="10" y="127"/>
                  <a:pt x="14" y="102"/>
                  <a:pt x="31" y="101"/>
                </a:cubicBezTo>
                <a:cubicBezTo>
                  <a:pt x="50" y="99"/>
                  <a:pt x="187" y="164"/>
                  <a:pt x="202" y="171"/>
                </a:cubicBezTo>
                <a:cubicBezTo>
                  <a:pt x="258" y="238"/>
                  <a:pt x="313" y="299"/>
                  <a:pt x="396" y="334"/>
                </a:cubicBezTo>
                <a:cubicBezTo>
                  <a:pt x="303" y="388"/>
                  <a:pt x="335" y="377"/>
                  <a:pt x="202" y="319"/>
                </a:cubicBezTo>
                <a:cubicBezTo>
                  <a:pt x="183" y="300"/>
                  <a:pt x="131" y="243"/>
                  <a:pt x="147" y="264"/>
                </a:cubicBezTo>
                <a:cubicBezTo>
                  <a:pt x="212" y="348"/>
                  <a:pt x="276" y="454"/>
                  <a:pt x="334" y="536"/>
                </a:cubicBezTo>
                <a:cubicBezTo>
                  <a:pt x="298" y="434"/>
                  <a:pt x="193" y="386"/>
                  <a:pt x="109" y="334"/>
                </a:cubicBezTo>
                <a:cubicBezTo>
                  <a:pt x="93" y="337"/>
                  <a:pt x="57" y="345"/>
                  <a:pt x="46" y="357"/>
                </a:cubicBezTo>
                <a:cubicBezTo>
                  <a:pt x="40" y="362"/>
                  <a:pt x="31" y="377"/>
                  <a:pt x="39" y="381"/>
                </a:cubicBezTo>
                <a:cubicBezTo>
                  <a:pt x="47" y="385"/>
                  <a:pt x="55" y="371"/>
                  <a:pt x="62" y="365"/>
                </a:cubicBezTo>
                <a:cubicBezTo>
                  <a:pt x="81" y="345"/>
                  <a:pt x="99" y="325"/>
                  <a:pt x="116" y="303"/>
                </a:cubicBezTo>
                <a:cubicBezTo>
                  <a:pt x="141" y="268"/>
                  <a:pt x="162" y="230"/>
                  <a:pt x="186" y="194"/>
                </a:cubicBezTo>
                <a:cubicBezTo>
                  <a:pt x="197" y="125"/>
                  <a:pt x="194" y="63"/>
                  <a:pt x="225" y="0"/>
                </a:cubicBezTo>
                <a:cubicBezTo>
                  <a:pt x="257" y="75"/>
                  <a:pt x="271" y="111"/>
                  <a:pt x="295" y="179"/>
                </a:cubicBezTo>
                <a:cubicBezTo>
                  <a:pt x="277" y="212"/>
                  <a:pt x="204" y="270"/>
                  <a:pt x="241" y="280"/>
                </a:cubicBezTo>
                <a:cubicBezTo>
                  <a:pt x="281" y="290"/>
                  <a:pt x="296" y="216"/>
                  <a:pt x="326" y="187"/>
                </a:cubicBezTo>
                <a:cubicBezTo>
                  <a:pt x="337" y="175"/>
                  <a:pt x="351" y="166"/>
                  <a:pt x="365" y="156"/>
                </a:cubicBezTo>
                <a:cubicBezTo>
                  <a:pt x="372" y="150"/>
                  <a:pt x="388" y="130"/>
                  <a:pt x="388" y="140"/>
                </a:cubicBezTo>
                <a:cubicBezTo>
                  <a:pt x="388" y="152"/>
                  <a:pt x="365" y="171"/>
                  <a:pt x="365" y="171"/>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1" name="Freeform 115"/>
          <p:cNvSpPr>
            <a:spLocks/>
          </p:cNvSpPr>
          <p:nvPr/>
        </p:nvSpPr>
        <p:spPr bwMode="auto">
          <a:xfrm>
            <a:off x="6719888" y="3722688"/>
            <a:ext cx="134937" cy="296862"/>
          </a:xfrm>
          <a:custGeom>
            <a:avLst/>
            <a:gdLst>
              <a:gd name="T0" fmla="*/ 0 w 85"/>
              <a:gd name="T1" fmla="*/ 0 h 187"/>
              <a:gd name="T2" fmla="*/ 85 w 85"/>
              <a:gd name="T3" fmla="*/ 187 h 187"/>
            </a:gdLst>
            <a:ahLst/>
            <a:cxnLst>
              <a:cxn ang="0">
                <a:pos x="T0" y="T1"/>
              </a:cxn>
              <a:cxn ang="0">
                <a:pos x="T2" y="T3"/>
              </a:cxn>
            </a:cxnLst>
            <a:rect l="0" t="0" r="r" b="b"/>
            <a:pathLst>
              <a:path w="85" h="187">
                <a:moveTo>
                  <a:pt x="0" y="0"/>
                </a:moveTo>
                <a:cubicBezTo>
                  <a:pt x="53" y="72"/>
                  <a:pt x="85" y="101"/>
                  <a:pt x="85" y="18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2" name="Freeform 116"/>
          <p:cNvSpPr>
            <a:spLocks/>
          </p:cNvSpPr>
          <p:nvPr/>
        </p:nvSpPr>
        <p:spPr bwMode="auto">
          <a:xfrm>
            <a:off x="6826250" y="3686175"/>
            <a:ext cx="77788" cy="382588"/>
          </a:xfrm>
          <a:custGeom>
            <a:avLst/>
            <a:gdLst>
              <a:gd name="T0" fmla="*/ 11 w 49"/>
              <a:gd name="T1" fmla="*/ 0 h 241"/>
              <a:gd name="T2" fmla="*/ 34 w 49"/>
              <a:gd name="T3" fmla="*/ 171 h 241"/>
              <a:gd name="T4" fmla="*/ 49 w 49"/>
              <a:gd name="T5" fmla="*/ 241 h 241"/>
            </a:gdLst>
            <a:ahLst/>
            <a:cxnLst>
              <a:cxn ang="0">
                <a:pos x="T0" y="T1"/>
              </a:cxn>
              <a:cxn ang="0">
                <a:pos x="T2" y="T3"/>
              </a:cxn>
              <a:cxn ang="0">
                <a:pos x="T4" y="T5"/>
              </a:cxn>
            </a:cxnLst>
            <a:rect l="0" t="0" r="r" b="b"/>
            <a:pathLst>
              <a:path w="49" h="241">
                <a:moveTo>
                  <a:pt x="11" y="0"/>
                </a:moveTo>
                <a:cubicBezTo>
                  <a:pt x="21" y="204"/>
                  <a:pt x="0" y="72"/>
                  <a:pt x="34" y="171"/>
                </a:cubicBezTo>
                <a:cubicBezTo>
                  <a:pt x="41" y="193"/>
                  <a:pt x="49" y="241"/>
                  <a:pt x="49" y="241"/>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3" name="Freeform 117"/>
          <p:cNvSpPr>
            <a:spLocks/>
          </p:cNvSpPr>
          <p:nvPr/>
        </p:nvSpPr>
        <p:spPr bwMode="auto">
          <a:xfrm>
            <a:off x="6946900" y="3722688"/>
            <a:ext cx="68263" cy="519112"/>
          </a:xfrm>
          <a:custGeom>
            <a:avLst/>
            <a:gdLst>
              <a:gd name="T0" fmla="*/ 43 w 43"/>
              <a:gd name="T1" fmla="*/ 0 h 327"/>
              <a:gd name="T2" fmla="*/ 4 w 43"/>
              <a:gd name="T3" fmla="*/ 327 h 327"/>
            </a:gdLst>
            <a:ahLst/>
            <a:cxnLst>
              <a:cxn ang="0">
                <a:pos x="T0" y="T1"/>
              </a:cxn>
              <a:cxn ang="0">
                <a:pos x="T2" y="T3"/>
              </a:cxn>
            </a:cxnLst>
            <a:rect l="0" t="0" r="r" b="b"/>
            <a:pathLst>
              <a:path w="43" h="327">
                <a:moveTo>
                  <a:pt x="43" y="0"/>
                </a:moveTo>
                <a:cubicBezTo>
                  <a:pt x="0" y="238"/>
                  <a:pt x="4" y="186"/>
                  <a:pt x="4" y="32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4" name="Freeform 118"/>
          <p:cNvSpPr>
            <a:spLocks/>
          </p:cNvSpPr>
          <p:nvPr/>
        </p:nvSpPr>
        <p:spPr bwMode="auto">
          <a:xfrm>
            <a:off x="7994650" y="4729163"/>
            <a:ext cx="80963" cy="563562"/>
          </a:xfrm>
          <a:custGeom>
            <a:avLst/>
            <a:gdLst>
              <a:gd name="T0" fmla="*/ 12 w 51"/>
              <a:gd name="T1" fmla="*/ 283 h 355"/>
              <a:gd name="T2" fmla="*/ 5 w 51"/>
              <a:gd name="T3" fmla="*/ 143 h 355"/>
              <a:gd name="T4" fmla="*/ 12 w 51"/>
              <a:gd name="T5" fmla="*/ 19 h 355"/>
              <a:gd name="T6" fmla="*/ 20 w 51"/>
              <a:gd name="T7" fmla="*/ 197 h 355"/>
              <a:gd name="T8" fmla="*/ 28 w 51"/>
              <a:gd name="T9" fmla="*/ 236 h 355"/>
              <a:gd name="T10" fmla="*/ 12 w 51"/>
              <a:gd name="T11" fmla="*/ 197 h 355"/>
              <a:gd name="T12" fmla="*/ 28 w 51"/>
              <a:gd name="T13" fmla="*/ 244 h 355"/>
              <a:gd name="T14" fmla="*/ 43 w 51"/>
              <a:gd name="T15" fmla="*/ 314 h 355"/>
              <a:gd name="T16" fmla="*/ 51 w 51"/>
              <a:gd name="T17" fmla="*/ 345 h 355"/>
              <a:gd name="T18" fmla="*/ 20 w 51"/>
              <a:gd name="T19" fmla="*/ 283 h 355"/>
              <a:gd name="T20" fmla="*/ 12 w 51"/>
              <a:gd name="T21" fmla="*/ 283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355">
                <a:moveTo>
                  <a:pt x="12" y="283"/>
                </a:moveTo>
                <a:cubicBezTo>
                  <a:pt x="9" y="236"/>
                  <a:pt x="3" y="189"/>
                  <a:pt x="5" y="143"/>
                </a:cubicBezTo>
                <a:cubicBezTo>
                  <a:pt x="9" y="0"/>
                  <a:pt x="33" y="82"/>
                  <a:pt x="12" y="19"/>
                </a:cubicBezTo>
                <a:cubicBezTo>
                  <a:pt x="22" y="92"/>
                  <a:pt x="26" y="115"/>
                  <a:pt x="20" y="197"/>
                </a:cubicBezTo>
                <a:cubicBezTo>
                  <a:pt x="22" y="210"/>
                  <a:pt x="33" y="248"/>
                  <a:pt x="28" y="236"/>
                </a:cubicBezTo>
                <a:cubicBezTo>
                  <a:pt x="22" y="223"/>
                  <a:pt x="12" y="182"/>
                  <a:pt x="12" y="197"/>
                </a:cubicBezTo>
                <a:cubicBezTo>
                  <a:pt x="12" y="213"/>
                  <a:pt x="23" y="228"/>
                  <a:pt x="28" y="244"/>
                </a:cubicBezTo>
                <a:cubicBezTo>
                  <a:pt x="34" y="267"/>
                  <a:pt x="37" y="290"/>
                  <a:pt x="43" y="314"/>
                </a:cubicBezTo>
                <a:cubicBezTo>
                  <a:pt x="45" y="324"/>
                  <a:pt x="51" y="355"/>
                  <a:pt x="51" y="345"/>
                </a:cubicBezTo>
                <a:cubicBezTo>
                  <a:pt x="51" y="295"/>
                  <a:pt x="50" y="303"/>
                  <a:pt x="20" y="283"/>
                </a:cubicBezTo>
                <a:cubicBezTo>
                  <a:pt x="0" y="253"/>
                  <a:pt x="2" y="251"/>
                  <a:pt x="12" y="283"/>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9335" name="Line 119"/>
          <p:cNvSpPr>
            <a:spLocks noChangeShapeType="1"/>
          </p:cNvSpPr>
          <p:nvPr/>
        </p:nvSpPr>
        <p:spPr bwMode="auto">
          <a:xfrm rot="273081" flipH="1">
            <a:off x="152400" y="4419600"/>
            <a:ext cx="76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Tree>
    <p:extLst>
      <p:ext uri="{BB962C8B-B14F-4D97-AF65-F5344CB8AC3E}">
        <p14:creationId xmlns:p14="http://schemas.microsoft.com/office/powerpoint/2010/main" val="2203609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29000" y="25717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GB"/>
          </a:p>
        </p:txBody>
      </p:sp>
      <p:pic>
        <p:nvPicPr>
          <p:cNvPr id="29699" name="Picture 3" descr="DSC00574_1.JPG                                                 000300B3Macintosh HD                   B8D0B8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3" y="-874713"/>
            <a:ext cx="11477626" cy="8607426"/>
          </a:xfrm>
          <a:prstGeom prst="rect">
            <a:avLst/>
          </a:prstGeom>
          <a:noFill/>
          <a:extLst>
            <a:ext uri="{909E8E84-426E-40dd-AFC4-6F175D3DCCD1}">
              <a14:hiddenFill xmlns:a14="http://schemas.microsoft.com/office/drawing/2010/main">
                <a:solidFill>
                  <a:srgbClr val="FFFFFF"/>
                </a:solidFill>
              </a14:hiddenFill>
            </a:ext>
          </a:extLst>
        </p:spPr>
      </p:pic>
      <p:sp>
        <p:nvSpPr>
          <p:cNvPr id="29700" name="Text Box 4"/>
          <p:cNvSpPr txBox="1">
            <a:spLocks noChangeArrowheads="1"/>
          </p:cNvSpPr>
          <p:nvPr/>
        </p:nvSpPr>
        <p:spPr bwMode="auto">
          <a:xfrm>
            <a:off x="2819400" y="533400"/>
            <a:ext cx="6629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4000" b="1" dirty="0">
                <a:solidFill>
                  <a:srgbClr val="E2DA32"/>
                </a:solidFill>
                <a:latin typeface="Arial" charset="0"/>
              </a:rPr>
              <a:t>Thank </a:t>
            </a:r>
            <a:r>
              <a:rPr lang="en-US" sz="4000" b="1" dirty="0" smtClean="0">
                <a:solidFill>
                  <a:srgbClr val="E2DA32"/>
                </a:solidFill>
                <a:latin typeface="Arial" charset="0"/>
              </a:rPr>
              <a:t>you</a:t>
            </a:r>
            <a:endParaRPr lang="en-US" sz="3200" dirty="0">
              <a:solidFill>
                <a:srgbClr val="E2DA32"/>
              </a:solidFill>
              <a:latin typeface="Arial" charset="0"/>
            </a:endParaRPr>
          </a:p>
        </p:txBody>
      </p:sp>
    </p:spTree>
    <p:extLst>
      <p:ext uri="{BB962C8B-B14F-4D97-AF65-F5344CB8AC3E}">
        <p14:creationId xmlns:p14="http://schemas.microsoft.com/office/powerpoint/2010/main" val="149067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04968" y="552137"/>
            <a:ext cx="8320258" cy="4930581"/>
          </a:xfrm>
          <a:prstGeom prst="rect">
            <a:avLst/>
          </a:prstGeom>
          <a:noFill/>
        </p:spPr>
        <p:txBody>
          <a:bodyPr wrap="square" rtlCol="0">
            <a:spAutoFit/>
          </a:bodyPr>
          <a:lstStyle/>
          <a:p>
            <a:pPr algn="ctr"/>
            <a:r>
              <a:rPr lang="en-GB" sz="2800" dirty="0" smtClean="0">
                <a:latin typeface="Arial"/>
                <a:cs typeface="Arial"/>
              </a:rPr>
              <a:t>Mode of Action (</a:t>
            </a:r>
            <a:r>
              <a:rPr lang="en-GB" sz="2800" dirty="0" err="1" smtClean="0">
                <a:latin typeface="Arial"/>
                <a:cs typeface="Arial"/>
              </a:rPr>
              <a:t>MoA</a:t>
            </a:r>
            <a:r>
              <a:rPr lang="en-GB" sz="2800" dirty="0" smtClean="0">
                <a:latin typeface="Arial"/>
                <a:cs typeface="Arial"/>
              </a:rPr>
              <a:t>)</a:t>
            </a:r>
          </a:p>
          <a:p>
            <a:pPr algn="ctr"/>
            <a:endParaRPr lang="en-GB" sz="2800" dirty="0" smtClean="0">
              <a:latin typeface="Arial"/>
              <a:cs typeface="Arial"/>
            </a:endParaRPr>
          </a:p>
          <a:p>
            <a:pPr>
              <a:lnSpc>
                <a:spcPct val="120000"/>
              </a:lnSpc>
            </a:pPr>
            <a:r>
              <a:rPr lang="en-GB" sz="2800" dirty="0" smtClean="0">
                <a:latin typeface="Arial"/>
                <a:cs typeface="Arial"/>
              </a:rPr>
              <a:t>There is agreement that EDs either interact with receptors or with enzymes. </a:t>
            </a:r>
          </a:p>
          <a:p>
            <a:pPr>
              <a:lnSpc>
                <a:spcPct val="120000"/>
              </a:lnSpc>
            </a:pPr>
            <a:r>
              <a:rPr lang="en-GB" sz="2800" dirty="0" smtClean="0">
                <a:latin typeface="Arial"/>
                <a:cs typeface="Arial"/>
              </a:rPr>
              <a:t>Both mechanisms follow the law of mass action, being basic knowledge in biochemistry, pharmacology and toxicology.</a:t>
            </a:r>
          </a:p>
          <a:p>
            <a:pPr>
              <a:lnSpc>
                <a:spcPct val="120000"/>
              </a:lnSpc>
            </a:pPr>
            <a:endParaRPr lang="en-GB" sz="2800" dirty="0" smtClean="0">
              <a:latin typeface="Arial"/>
              <a:cs typeface="Arial"/>
            </a:endParaRPr>
          </a:p>
          <a:p>
            <a:pPr algn="ctr">
              <a:lnSpc>
                <a:spcPct val="120000"/>
              </a:lnSpc>
            </a:pPr>
            <a:r>
              <a:rPr lang="en-GB" sz="2400" b="1" dirty="0" smtClean="0">
                <a:latin typeface="Arial"/>
                <a:cs typeface="Arial"/>
              </a:rPr>
              <a:t> </a:t>
            </a:r>
            <a:r>
              <a:rPr lang="en-GB" sz="2400" b="1" dirty="0">
                <a:latin typeface="Arial"/>
                <a:cs typeface="Arial"/>
              </a:rPr>
              <a:t>Ligand + Receptor </a:t>
            </a:r>
            <a:r>
              <a:rPr lang="en-GB" sz="2400" b="1" dirty="0">
                <a:latin typeface="Arial"/>
                <a:ea typeface="Wingdings"/>
                <a:cs typeface="Arial"/>
                <a:sym typeface="Wingdings"/>
              </a:rPr>
              <a:t></a:t>
            </a:r>
            <a:r>
              <a:rPr lang="en-GB" sz="2400" b="1" dirty="0" smtClean="0">
                <a:latin typeface="Arial"/>
                <a:cs typeface="Arial"/>
              </a:rPr>
              <a:t> </a:t>
            </a:r>
            <a:r>
              <a:rPr lang="en-GB" sz="2400" b="1" dirty="0">
                <a:latin typeface="Arial"/>
                <a:cs typeface="Arial"/>
              </a:rPr>
              <a:t>Ligand-Receptor-</a:t>
            </a:r>
            <a:r>
              <a:rPr lang="en-GB" sz="2400" b="1" dirty="0" smtClean="0">
                <a:latin typeface="Arial"/>
                <a:cs typeface="Arial"/>
              </a:rPr>
              <a:t>Complex</a:t>
            </a:r>
          </a:p>
          <a:p>
            <a:pPr algn="ctr">
              <a:lnSpc>
                <a:spcPct val="120000"/>
              </a:lnSpc>
            </a:pPr>
            <a:r>
              <a:rPr lang="en-GB" sz="2400" b="1" dirty="0" smtClean="0">
                <a:effectLst/>
                <a:latin typeface="Arial"/>
                <a:cs typeface="Arial"/>
              </a:rPr>
              <a:t>Substrate + Enzyme </a:t>
            </a:r>
            <a:r>
              <a:rPr lang="en-GB" sz="2400" b="1" dirty="0" smtClean="0">
                <a:effectLst/>
                <a:latin typeface="Arial"/>
                <a:ea typeface="Wingdings"/>
                <a:cs typeface="Arial"/>
                <a:sym typeface="Wingdings"/>
              </a:rPr>
              <a:t> </a:t>
            </a:r>
            <a:r>
              <a:rPr lang="en-GB" sz="2400" b="1" dirty="0" smtClean="0">
                <a:latin typeface="Arial"/>
                <a:ea typeface="Wingdings"/>
                <a:cs typeface="Arial"/>
                <a:sym typeface="Wingdings"/>
              </a:rPr>
              <a:t>Substrate-Enzyme-Complex</a:t>
            </a:r>
            <a:r>
              <a:rPr lang="en-GB" sz="2400" b="1" dirty="0" smtClean="0">
                <a:effectLst/>
                <a:latin typeface="Arial"/>
                <a:ea typeface="Wingdings"/>
                <a:cs typeface="Arial"/>
                <a:sym typeface="Wingdings"/>
              </a:rPr>
              <a:t>  </a:t>
            </a:r>
            <a:r>
              <a:rPr lang="en-GB" sz="2400" b="1" dirty="0" smtClean="0">
                <a:effectLst/>
                <a:latin typeface="Arial"/>
                <a:cs typeface="Arial"/>
                <a:sym typeface="Wingdings"/>
              </a:rPr>
              <a:t> </a:t>
            </a:r>
            <a:r>
              <a:rPr lang="en-GB" sz="2400" b="1" dirty="0" smtClean="0">
                <a:latin typeface="Arial"/>
                <a:cs typeface="Arial"/>
              </a:rPr>
              <a:t> </a:t>
            </a:r>
            <a:r>
              <a:rPr lang="de-DE" sz="2400" b="1" dirty="0" smtClean="0">
                <a:effectLst/>
                <a:latin typeface="Arial"/>
                <a:cs typeface="Arial"/>
              </a:rPr>
              <a:t> </a:t>
            </a:r>
            <a:r>
              <a:rPr lang="en-GB" sz="2400" b="1" dirty="0" smtClean="0">
                <a:latin typeface="Arial"/>
                <a:cs typeface="Arial"/>
              </a:rPr>
              <a:t>  </a:t>
            </a:r>
            <a:endParaRPr lang="en-GB" sz="2400" b="1" dirty="0">
              <a:latin typeface="Arial"/>
              <a:cs typeface="Arial"/>
            </a:endParaRPr>
          </a:p>
        </p:txBody>
      </p:sp>
    </p:spTree>
    <p:extLst>
      <p:ext uri="{BB962C8B-B14F-4D97-AF65-F5344CB8AC3E}">
        <p14:creationId xmlns:p14="http://schemas.microsoft.com/office/powerpoint/2010/main" val="80355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35993" y="568735"/>
            <a:ext cx="8208037" cy="5632310"/>
          </a:xfrm>
          <a:prstGeom prst="rect">
            <a:avLst/>
          </a:prstGeom>
          <a:noFill/>
        </p:spPr>
        <p:txBody>
          <a:bodyPr wrap="square" rtlCol="0">
            <a:spAutoFit/>
          </a:bodyPr>
          <a:lstStyle/>
          <a:p>
            <a:pPr algn="ctr"/>
            <a:r>
              <a:rPr lang="en-GB" sz="2400" dirty="0" smtClean="0">
                <a:latin typeface="Arial"/>
                <a:cs typeface="Arial"/>
              </a:rPr>
              <a:t>Consequence:</a:t>
            </a:r>
          </a:p>
          <a:p>
            <a:endParaRPr lang="en-GB" sz="2400" dirty="0" smtClean="0">
              <a:latin typeface="Arial"/>
              <a:cs typeface="Arial"/>
            </a:endParaRPr>
          </a:p>
          <a:p>
            <a:r>
              <a:rPr lang="en-GB" sz="2400" dirty="0" smtClean="0">
                <a:latin typeface="Arial"/>
                <a:cs typeface="Arial"/>
              </a:rPr>
              <a:t>According to the mass law removal of the ligand from the receptor, or the substrate from the enzyme depends on:</a:t>
            </a:r>
          </a:p>
          <a:p>
            <a:pPr marL="342900" indent="-342900">
              <a:buFont typeface="Arial"/>
              <a:buChar char="•"/>
            </a:pPr>
            <a:r>
              <a:rPr lang="en-GB" sz="2400" dirty="0" smtClean="0">
                <a:latin typeface="Arial"/>
                <a:cs typeface="Arial"/>
              </a:rPr>
              <a:t>the binding affinities and</a:t>
            </a:r>
          </a:p>
          <a:p>
            <a:pPr marL="342900" indent="-342900">
              <a:buFont typeface="Arial"/>
              <a:buChar char="•"/>
            </a:pPr>
            <a:r>
              <a:rPr lang="en-GB" sz="2400" dirty="0" smtClean="0">
                <a:latin typeface="Arial"/>
                <a:cs typeface="Arial"/>
              </a:rPr>
              <a:t>the concentration of the ligand or substrate</a:t>
            </a:r>
          </a:p>
          <a:p>
            <a:endParaRPr lang="en-GB" sz="2400" dirty="0" smtClean="0">
              <a:latin typeface="Arial"/>
              <a:cs typeface="Arial"/>
            </a:endParaRPr>
          </a:p>
          <a:p>
            <a:r>
              <a:rPr lang="en-GB" sz="2400" dirty="0" smtClean="0">
                <a:latin typeface="Arial"/>
                <a:cs typeface="Arial"/>
              </a:rPr>
              <a:t>Since the binding affinities of the EDs to the receptors are much lower than those of the endogenous ligands very high concentrations will affect function of the receptor only.</a:t>
            </a:r>
          </a:p>
          <a:p>
            <a:endParaRPr lang="en-GB" sz="2400" dirty="0">
              <a:latin typeface="Arial"/>
              <a:cs typeface="Arial"/>
            </a:endParaRPr>
          </a:p>
          <a:p>
            <a:r>
              <a:rPr lang="en-GB" sz="2400" dirty="0" smtClean="0">
                <a:latin typeface="Arial"/>
                <a:cs typeface="Arial"/>
              </a:rPr>
              <a:t>This also applies to inhibitors of enzymes such as</a:t>
            </a:r>
          </a:p>
          <a:p>
            <a:pPr marL="342900" indent="-342900">
              <a:buFont typeface="Arial"/>
              <a:buChar char="•"/>
            </a:pPr>
            <a:r>
              <a:rPr lang="en-GB" sz="2400" dirty="0" smtClean="0">
                <a:latin typeface="Arial"/>
                <a:cs typeface="Arial"/>
              </a:rPr>
              <a:t>aromatase (testosterone to estrogen)</a:t>
            </a:r>
          </a:p>
          <a:p>
            <a:pPr marL="342900" indent="-342900">
              <a:buFont typeface="Arial"/>
              <a:buChar char="•"/>
            </a:pPr>
            <a:r>
              <a:rPr lang="en-GB" sz="2400" dirty="0" smtClean="0">
                <a:latin typeface="Arial"/>
                <a:cs typeface="Arial"/>
              </a:rPr>
              <a:t>5</a:t>
            </a:r>
            <a:r>
              <a:rPr lang="en-GB" sz="2400" dirty="0" smtClean="0">
                <a:latin typeface="Arial"/>
                <a:cs typeface="Arial"/>
                <a:sym typeface="Symbol"/>
              </a:rPr>
              <a:t></a:t>
            </a:r>
            <a:r>
              <a:rPr lang="en-GB" sz="2400" dirty="0" smtClean="0">
                <a:latin typeface="Arial"/>
                <a:cs typeface="Arial"/>
              </a:rPr>
              <a:t>-</a:t>
            </a:r>
            <a:r>
              <a:rPr lang="en-GB" sz="2400" dirty="0" err="1" smtClean="0">
                <a:latin typeface="Arial"/>
                <a:cs typeface="Arial"/>
              </a:rPr>
              <a:t>reductase</a:t>
            </a:r>
            <a:r>
              <a:rPr lang="en-GB" sz="2400" dirty="0" smtClean="0">
                <a:latin typeface="Arial"/>
                <a:cs typeface="Arial"/>
              </a:rPr>
              <a:t> (testosterone to </a:t>
            </a:r>
            <a:r>
              <a:rPr lang="en-GB" sz="2400" dirty="0" err="1" smtClean="0">
                <a:latin typeface="Arial"/>
                <a:cs typeface="Arial"/>
              </a:rPr>
              <a:t>dihydrotestosterone</a:t>
            </a:r>
            <a:r>
              <a:rPr lang="en-GB" sz="2400" dirty="0" smtClean="0">
                <a:latin typeface="Arial"/>
                <a:cs typeface="Arial"/>
              </a:rPr>
              <a:t>)</a:t>
            </a:r>
          </a:p>
          <a:p>
            <a:pPr marL="342900" indent="-342900">
              <a:buFont typeface="Arial"/>
              <a:buChar char="•"/>
            </a:pPr>
            <a:r>
              <a:rPr lang="en-GB" sz="2400" dirty="0" smtClean="0">
                <a:latin typeface="Arial"/>
                <a:cs typeface="Arial"/>
              </a:rPr>
              <a:t>CYP26 (catabolism of retinoic acid)     </a:t>
            </a:r>
            <a:endParaRPr lang="en-GB" sz="2400" dirty="0">
              <a:latin typeface="Arial"/>
              <a:cs typeface="Arial"/>
            </a:endParaRPr>
          </a:p>
        </p:txBody>
      </p:sp>
    </p:spTree>
    <p:extLst>
      <p:ext uri="{BB962C8B-B14F-4D97-AF65-F5344CB8AC3E}">
        <p14:creationId xmlns:p14="http://schemas.microsoft.com/office/powerpoint/2010/main" val="179647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sz="2000" b="1" dirty="0">
                <a:latin typeface="Arial" charset="0"/>
                <a:ea typeface="ＭＳ Ｐゴシック" charset="0"/>
              </a:rPr>
              <a:t>Chemicals with </a:t>
            </a:r>
            <a:r>
              <a:rPr lang="ja-JP" altLang="en-US" sz="2000" b="1" dirty="0">
                <a:latin typeface="Arial" charset="0"/>
                <a:ea typeface="ＭＳ Ｐゴシック" charset="0"/>
              </a:rPr>
              <a:t>“</a:t>
            </a:r>
            <a:r>
              <a:rPr lang="en-US" altLang="ja-JP" sz="2000" b="1" dirty="0">
                <a:latin typeface="Arial" charset="0"/>
                <a:ea typeface="ＭＳ Ｐゴシック" charset="0"/>
              </a:rPr>
              <a:t>endocrine activity</a:t>
            </a:r>
            <a:r>
              <a:rPr lang="ja-JP" altLang="en-US" sz="2000" b="1" dirty="0">
                <a:latin typeface="Arial" charset="0"/>
                <a:ea typeface="ＭＳ Ｐゴシック" charset="0"/>
              </a:rPr>
              <a:t>”</a:t>
            </a:r>
            <a:r>
              <a:rPr lang="en-US" altLang="ja-JP" sz="2000" b="1" dirty="0">
                <a:latin typeface="Arial" charset="0"/>
                <a:ea typeface="ＭＳ Ｐゴシック" charset="0"/>
              </a:rPr>
              <a:t> are </a:t>
            </a:r>
            <a:r>
              <a:rPr lang="ja-JP" altLang="en-US" sz="2000" b="1" dirty="0">
                <a:latin typeface="Arial" charset="0"/>
                <a:ea typeface="ＭＳ Ｐゴシック" charset="0"/>
              </a:rPr>
              <a:t>“</a:t>
            </a:r>
            <a:r>
              <a:rPr lang="en-US" altLang="ja-JP" sz="2000" b="1" dirty="0">
                <a:latin typeface="Arial" charset="0"/>
                <a:ea typeface="ＭＳ Ｐゴシック" charset="0"/>
              </a:rPr>
              <a:t>everywhere</a:t>
            </a:r>
            <a:r>
              <a:rPr lang="ja-JP" altLang="en-US" sz="2000" b="1" dirty="0">
                <a:latin typeface="Arial" charset="0"/>
                <a:ea typeface="ＭＳ Ｐゴシック" charset="0"/>
              </a:rPr>
              <a:t>”</a:t>
            </a:r>
            <a:r>
              <a:rPr lang="en-US" altLang="ja-JP" sz="2000" b="1" dirty="0">
                <a:latin typeface="Arial" charset="0"/>
                <a:ea typeface="ＭＳ Ｐゴシック" charset="0"/>
              </a:rPr>
              <a:t>, natural compounds are predominant regarding human exposure </a:t>
            </a:r>
            <a:r>
              <a:rPr lang="en-US" altLang="ja-JP" sz="2000" b="1" dirty="0" smtClean="0">
                <a:latin typeface="Arial" charset="0"/>
                <a:ea typeface="ＭＳ Ｐゴシック" charset="0"/>
              </a:rPr>
              <a:t/>
            </a:r>
            <a:br>
              <a:rPr lang="en-US" altLang="ja-JP" sz="2000" b="1" dirty="0" smtClean="0">
                <a:latin typeface="Arial" charset="0"/>
                <a:ea typeface="ＭＳ Ｐゴシック" charset="0"/>
              </a:rPr>
            </a:br>
            <a:r>
              <a:rPr lang="en-US" altLang="ja-JP" sz="2000" b="1" dirty="0" smtClean="0">
                <a:latin typeface="Arial" charset="0"/>
                <a:ea typeface="ＭＳ Ｐゴシック" charset="0"/>
              </a:rPr>
              <a:t>(</a:t>
            </a:r>
            <a:r>
              <a:rPr lang="en-US" altLang="ja-JP" sz="2000" b="1" dirty="0">
                <a:latin typeface="Arial" charset="0"/>
                <a:ea typeface="ＭＳ Ｐゴシック" charset="0"/>
              </a:rPr>
              <a:t>Safe, </a:t>
            </a:r>
            <a:r>
              <a:rPr lang="en-US" altLang="ja-JP" sz="2000" b="1" dirty="0" smtClean="0">
                <a:latin typeface="Arial" charset="0"/>
                <a:ea typeface="ＭＳ Ｐゴシック" charset="0"/>
              </a:rPr>
              <a:t>EHP 1995</a:t>
            </a:r>
            <a:r>
              <a:rPr lang="en-US" altLang="ja-JP" sz="2000" b="1" dirty="0">
                <a:latin typeface="Arial" charset="0"/>
                <a:ea typeface="ＭＳ Ｐゴシック" charset="0"/>
              </a:rPr>
              <a:t>)</a:t>
            </a:r>
            <a:endParaRPr lang="en-US" sz="2000" b="1" dirty="0">
              <a:latin typeface="Arial" charset="0"/>
              <a:ea typeface="ＭＳ Ｐゴシック" charset="0"/>
            </a:endParaRP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4005920158"/>
              </p:ext>
            </p:extLst>
          </p:nvPr>
        </p:nvGraphicFramePr>
        <p:xfrm>
          <a:off x="193268" y="1445248"/>
          <a:ext cx="8641849" cy="4993560"/>
        </p:xfrm>
        <a:graphic>
          <a:graphicData uri="http://schemas.openxmlformats.org/drawingml/2006/table">
            <a:tbl>
              <a:tblPr/>
              <a:tblGrid>
                <a:gridCol w="5945332"/>
                <a:gridCol w="2696517"/>
              </a:tblGrid>
              <a:tr h="17390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9900"/>
                          </a:solidFill>
                          <a:effectLst/>
                          <a:latin typeface="Helvetica" charset="0"/>
                          <a:ea typeface="ＭＳ Ｐゴシック" charset="0"/>
                          <a:cs typeface="ＭＳ Ｐゴシック" charset="0"/>
                        </a:rPr>
                        <a:t>Source</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9900"/>
                          </a:solidFill>
                          <a:effectLst/>
                          <a:latin typeface="Helvetica" charset="0"/>
                          <a:ea typeface="ＭＳ Ｐゴシック" charset="0"/>
                          <a:cs typeface="ＭＳ Ｐゴシック" charset="0"/>
                        </a:rPr>
                        <a:t>Estrogen equivalents (µg/day)</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51267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Helvetica" charset="0"/>
                          <a:ea typeface="ＭＳ Ｐゴシック" charset="0"/>
                          <a:cs typeface="ＭＳ Ｐゴシック" charset="0"/>
                        </a:rPr>
                        <a:t>Estrogens</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Helvetica" charset="0"/>
                        <a:ea typeface="ＭＳ Ｐゴシック" charset="0"/>
                        <a:cs typeface="ＭＳ Ｐゴシック" charset="0"/>
                      </a:endParaRP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3421">
                <a:tc>
                  <a:txBody>
                    <a:bodyPr/>
                    <a:lstStyle/>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Morning after pill</a:t>
                      </a: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Birth control pill</a:t>
                      </a: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Post-menopausal therapy </a:t>
                      </a: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Flavonoids in foods (1 020 mg/day x 0.0001)</a:t>
                      </a: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Environmental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organochlorine</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estrogens (2.5 x 0.000001)</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tab pos="1798638" algn="r"/>
                        </a:tabLst>
                      </a:pPr>
                      <a:r>
                        <a:rPr kumimoji="0" lang="en-US" sz="1800" b="0" i="0" u="none" strike="noStrike" cap="none" normalizeH="0" baseline="0" dirty="0">
                          <a:ln>
                            <a:noFill/>
                          </a:ln>
                          <a:solidFill>
                            <a:srgbClr val="000000"/>
                          </a:solidFill>
                          <a:effectLst/>
                          <a:latin typeface="Calibri" charset="0"/>
                          <a:ea typeface="ＭＳ Ｐゴシック" charset="0"/>
                          <a:cs typeface="Times New Roman" charset="0"/>
                        </a:rPr>
                        <a:t>	</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333 500</a:t>
                      </a:r>
                    </a:p>
                    <a:p>
                      <a:pPr marL="0" marR="0" lvl="0" indent="0" algn="l" defTabSz="457200" rtl="0" eaLnBrk="1" fontAlgn="base" latinLnBrk="0" hangingPunct="1">
                        <a:lnSpc>
                          <a:spcPct val="100000"/>
                        </a:lnSpc>
                        <a:spcBef>
                          <a:spcPct val="0"/>
                        </a:spcBef>
                        <a:spcAft>
                          <a:spcPct val="0"/>
                        </a:spcAft>
                        <a:buClrTx/>
                        <a:buSzTx/>
                        <a:buFont typeface="Arial" charset="0"/>
                        <a:buNone/>
                        <a:tabLst>
                          <a:tab pos="1798638" algn="r"/>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16 675</a:t>
                      </a:r>
                    </a:p>
                    <a:p>
                      <a:pPr marL="0" marR="0" lvl="0" indent="0" algn="l" defTabSz="457200" rtl="0" eaLnBrk="1" fontAlgn="base" latinLnBrk="0" hangingPunct="1">
                        <a:lnSpc>
                          <a:spcPct val="100000"/>
                        </a:lnSpc>
                        <a:spcBef>
                          <a:spcPct val="0"/>
                        </a:spcBef>
                        <a:spcAft>
                          <a:spcPct val="0"/>
                        </a:spcAft>
                        <a:buClrTx/>
                        <a:buSzTx/>
                        <a:buFont typeface="Arial" charset="0"/>
                        <a:buNone/>
                        <a:tabLst>
                          <a:tab pos="1798638" algn="r"/>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3 350</a:t>
                      </a:r>
                    </a:p>
                    <a:p>
                      <a:pPr marL="0" marR="0" lvl="0" indent="0" algn="l" defTabSz="457200" rtl="0" eaLnBrk="1" fontAlgn="base" latinLnBrk="0" hangingPunct="1">
                        <a:lnSpc>
                          <a:spcPct val="100000"/>
                        </a:lnSpc>
                        <a:spcBef>
                          <a:spcPct val="0"/>
                        </a:spcBef>
                        <a:spcAft>
                          <a:spcPct val="0"/>
                        </a:spcAft>
                        <a:buClrTx/>
                        <a:buSzTx/>
                        <a:buFont typeface="Arial" charset="0"/>
                        <a:buNone/>
                        <a:tabLst>
                          <a:tab pos="1798638" algn="r"/>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102</a:t>
                      </a:r>
                    </a:p>
                    <a:p>
                      <a:pPr marL="0" marR="0" lvl="0" indent="0" algn="r" defTabSz="457200" rtl="0" eaLnBrk="1" fontAlgn="base" latinLnBrk="0" hangingPunct="1">
                        <a:lnSpc>
                          <a:spcPct val="100000"/>
                        </a:lnSpc>
                        <a:spcBef>
                          <a:spcPct val="0"/>
                        </a:spcBef>
                        <a:spcAft>
                          <a:spcPct val="0"/>
                        </a:spcAft>
                        <a:buClrTx/>
                        <a:buSzTx/>
                        <a:buFont typeface="Arial" charset="0"/>
                        <a:buNone/>
                        <a:tabLst>
                          <a:tab pos="1798638" algn="r"/>
                        </a:tabLst>
                      </a:pP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0.0000025</a:t>
                      </a:r>
                    </a:p>
                    <a:p>
                      <a:pPr marL="0" marR="0" lvl="0" indent="0" algn="r" defTabSz="457200" rtl="0" eaLnBrk="1" fontAlgn="base" latinLnBrk="0" hangingPunct="1">
                        <a:lnSpc>
                          <a:spcPct val="100000"/>
                        </a:lnSpc>
                        <a:spcBef>
                          <a:spcPct val="0"/>
                        </a:spcBef>
                        <a:spcAft>
                          <a:spcPct val="0"/>
                        </a:spcAft>
                        <a:buClrTx/>
                        <a:buSzTx/>
                        <a:buFont typeface="Arial" charset="0"/>
                        <a:buNone/>
                        <a:tabLst>
                          <a:tab pos="1798638" algn="r"/>
                        </a:tabLst>
                      </a:pPr>
                      <a:endPar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6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a:ln>
                            <a:noFill/>
                          </a:ln>
                          <a:solidFill>
                            <a:srgbClr val="000000"/>
                          </a:solidFill>
                          <a:effectLst/>
                          <a:latin typeface="Helvetica" charset="0"/>
                          <a:ea typeface="ＭＳ Ｐゴシック" charset="0"/>
                          <a:cs typeface="ＭＳ Ｐゴシック" charset="0"/>
                        </a:rPr>
                        <a:t>Antiestrogens</a:t>
                      </a:r>
                      <a:endParaRPr kumimoji="0" lang="en-US" sz="1800" b="1"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Helvetica" charset="0"/>
                          <a:ea typeface="ＭＳ Ｐゴシック" charset="0"/>
                          <a:cs typeface="ＭＳ Ｐゴシック" charset="0"/>
                        </a:rPr>
                        <a:t>TCDD antiestrogen equivalents (µg/day)</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3421">
                <a:tc>
                  <a:txBody>
                    <a:bodyPr/>
                    <a:lstStyle/>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TCDD and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organochlorines</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(80–120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pg</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/day</a:t>
                      </a: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a:t>
                      </a:r>
                      <a:endPar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endParaRP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PAHs in food (1.2–5.0 x 106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pg</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a:t>
                      </a: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day: </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relative potency -0.001)</a:t>
                      </a:r>
                    </a:p>
                    <a:p>
                      <a:pPr marL="365125"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Indole</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[3,2-b]</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carbazole</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in 100 g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brussels</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sprouts (0.256–1.28 x 10</a:t>
                      </a:r>
                      <a:r>
                        <a:rPr kumimoji="0" lang="en-US" sz="1800" b="0" i="0" u="none" strike="noStrike" cap="none" normalizeH="0" baseline="30000" dirty="0">
                          <a:ln>
                            <a:noFill/>
                          </a:ln>
                          <a:solidFill>
                            <a:srgbClr val="000000"/>
                          </a:solidFill>
                          <a:effectLst/>
                          <a:latin typeface="Helvetica" charset="0"/>
                          <a:ea typeface="ＭＳ Ｐゴシック" charset="0"/>
                          <a:cs typeface="ＭＳ Ｐゴシック" charset="0"/>
                        </a:rPr>
                        <a:t>6</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 </a:t>
                      </a:r>
                      <a:r>
                        <a:rPr kumimoji="0" lang="en-US" sz="1800" b="0" i="0" u="none" strike="noStrike" cap="none" normalizeH="0" baseline="0" dirty="0" err="1">
                          <a:ln>
                            <a:noFill/>
                          </a:ln>
                          <a:solidFill>
                            <a:srgbClr val="000000"/>
                          </a:solidFill>
                          <a:effectLst/>
                          <a:latin typeface="Helvetica" charset="0"/>
                          <a:ea typeface="ＭＳ Ｐゴシック" charset="0"/>
                          <a:cs typeface="ＭＳ Ｐゴシック" charset="0"/>
                        </a:rPr>
                        <a:t>pg</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a:t>
                      </a: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day: </a:t>
                      </a: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relative potency 0.001)</a:t>
                      </a: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rPr>
                        <a:t>0.00008 – </a:t>
                      </a: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0.00012</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0.00120 – 0.00500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Helvetica" charset="0"/>
                          <a:ea typeface="ＭＳ Ｐゴシック" charset="0"/>
                          <a:cs typeface="ＭＳ Ｐゴシック" charset="0"/>
                        </a:rPr>
                        <a:t>0.00025 – 0.00128</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0000"/>
                        </a:solidFill>
                        <a:effectLst/>
                        <a:latin typeface="Helvetica" charset="0"/>
                        <a:ea typeface="ＭＳ Ｐゴシック" charset="0"/>
                        <a:cs typeface="ＭＳ Ｐゴシック" charset="0"/>
                      </a:endParaRPr>
                    </a:p>
                  </a:txBody>
                  <a:tcPr marL="84415" marR="84415"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539605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54949" y="401760"/>
            <a:ext cx="8283862" cy="6179640"/>
          </a:xfrm>
          <a:prstGeom prst="rect">
            <a:avLst/>
          </a:prstGeom>
        </p:spPr>
        <p:txBody>
          <a:bodyPr wrap="square">
            <a:spAutoFit/>
          </a:bodyPr>
          <a:lstStyle/>
          <a:p>
            <a:pPr>
              <a:lnSpc>
                <a:spcPct val="120000"/>
              </a:lnSpc>
              <a:spcAft>
                <a:spcPts val="500"/>
              </a:spcAft>
            </a:pPr>
            <a:r>
              <a:rPr lang="en-US" altLang="ja-JP" sz="2400" b="1" dirty="0">
                <a:latin typeface="Arial" charset="0"/>
                <a:ea typeface="ＭＳ Ｐゴシック" charset="0"/>
              </a:rPr>
              <a:t>The diethylstilbestrol (DES) </a:t>
            </a:r>
            <a:r>
              <a:rPr lang="en-US" altLang="ja-JP" sz="2400" b="1" dirty="0" err="1">
                <a:latin typeface="Arial" charset="0"/>
                <a:ea typeface="ＭＳ Ｐゴシック" charset="0"/>
              </a:rPr>
              <a:t>catastrophy</a:t>
            </a:r>
            <a:r>
              <a:rPr lang="en-US" altLang="ja-JP" sz="2400" b="1" dirty="0">
                <a:latin typeface="Arial" charset="0"/>
                <a:ea typeface="ＭＳ Ｐゴシック" charset="0"/>
              </a:rPr>
              <a:t> </a:t>
            </a:r>
            <a:r>
              <a:rPr lang="en-US" altLang="ja-JP" b="1" dirty="0">
                <a:latin typeface="Arial" charset="0"/>
                <a:ea typeface="ＭＳ Ｐゴシック" charset="0"/>
              </a:rPr>
              <a:t>(Dietrich, ALTEX, 2010)</a:t>
            </a:r>
            <a:endParaRPr lang="en-US" sz="2400" dirty="0" smtClean="0">
              <a:latin typeface="Arial" charset="0"/>
              <a:ea typeface="ＭＳ Ｐゴシック" charset="0"/>
            </a:endParaRPr>
          </a:p>
          <a:p>
            <a:pPr marL="342900" indent="-342900">
              <a:lnSpc>
                <a:spcPct val="120000"/>
              </a:lnSpc>
              <a:spcAft>
                <a:spcPts val="500"/>
              </a:spcAft>
              <a:buFont typeface="Arial"/>
              <a:buChar char="•"/>
            </a:pPr>
            <a:r>
              <a:rPr lang="en-US" sz="2400" b="1" dirty="0" smtClean="0">
                <a:solidFill>
                  <a:srgbClr val="FF0000"/>
                </a:solidFill>
                <a:latin typeface="Arial" charset="0"/>
                <a:ea typeface="ＭＳ Ｐゴシック" charset="0"/>
              </a:rPr>
              <a:t>DES </a:t>
            </a:r>
            <a:r>
              <a:rPr lang="en-US" sz="2400" b="1" dirty="0">
                <a:solidFill>
                  <a:srgbClr val="FF0000"/>
                </a:solidFill>
                <a:latin typeface="Arial" charset="0"/>
                <a:ea typeface="ＭＳ Ｐゴシック" charset="0"/>
              </a:rPr>
              <a:t>is a potent and highly bioavailable estrogen </a:t>
            </a:r>
          </a:p>
          <a:p>
            <a:pPr marL="342900" indent="-342900">
              <a:lnSpc>
                <a:spcPct val="120000"/>
              </a:lnSpc>
              <a:spcAft>
                <a:spcPts val="500"/>
              </a:spcAft>
              <a:buFont typeface="Arial"/>
              <a:buChar char="•"/>
            </a:pPr>
            <a:r>
              <a:rPr lang="en-US" sz="2400" dirty="0">
                <a:latin typeface="Arial" charset="0"/>
                <a:ea typeface="ＭＳ Ｐゴシック" charset="0"/>
              </a:rPr>
              <a:t>Used until the 1960s to prevent spontaneous abortions</a:t>
            </a:r>
          </a:p>
          <a:p>
            <a:pPr marL="342900" indent="-342900">
              <a:lnSpc>
                <a:spcPct val="120000"/>
              </a:lnSpc>
              <a:spcAft>
                <a:spcPts val="500"/>
              </a:spcAft>
              <a:buFont typeface="Arial"/>
              <a:buChar char="•"/>
            </a:pPr>
            <a:r>
              <a:rPr lang="en-US" sz="2400" dirty="0">
                <a:solidFill>
                  <a:srgbClr val="FF0000"/>
                </a:solidFill>
                <a:latin typeface="Arial" charset="0"/>
                <a:ea typeface="ＭＳ Ｐゴシック" charset="0"/>
              </a:rPr>
              <a:t>Cumulative doses &gt; 12 </a:t>
            </a:r>
            <a:r>
              <a:rPr lang="en-US" sz="2400" dirty="0" smtClean="0">
                <a:solidFill>
                  <a:srgbClr val="FF0000"/>
                </a:solidFill>
                <a:latin typeface="Arial" charset="0"/>
                <a:ea typeface="ＭＳ Ｐゴシック" charset="0"/>
              </a:rPr>
              <a:t>g</a:t>
            </a:r>
            <a:r>
              <a:rPr lang="en-US" sz="2400" dirty="0">
                <a:solidFill>
                  <a:srgbClr val="FF0000"/>
                </a:solidFill>
                <a:latin typeface="Arial" charset="0"/>
                <a:ea typeface="ＭＳ Ｐゴシック" charset="0"/>
              </a:rPr>
              <a:t> </a:t>
            </a:r>
            <a:r>
              <a:rPr lang="en-US" sz="2400" dirty="0" smtClean="0">
                <a:solidFill>
                  <a:srgbClr val="FF0000"/>
                </a:solidFill>
                <a:latin typeface="Arial" charset="0"/>
                <a:ea typeface="ＭＳ Ｐゴシック" charset="0"/>
              </a:rPr>
              <a:t>(</a:t>
            </a:r>
            <a:r>
              <a:rPr lang="en-US" sz="2400" dirty="0" smtClean="0">
                <a:solidFill>
                  <a:srgbClr val="FF0000"/>
                </a:solidFill>
                <a:latin typeface="Arial"/>
                <a:ea typeface="ＭＳ Ｐゴシック" charset="0"/>
                <a:cs typeface="Arial"/>
              </a:rPr>
              <a:t>≈ </a:t>
            </a:r>
            <a:r>
              <a:rPr lang="en-US" sz="2400" dirty="0" smtClean="0">
                <a:solidFill>
                  <a:srgbClr val="FF0000"/>
                </a:solidFill>
                <a:latin typeface="Arial" charset="0"/>
                <a:ea typeface="ＭＳ Ｐゴシック" charset="0"/>
              </a:rPr>
              <a:t>0.04-2 mg/kg)</a:t>
            </a:r>
            <a:r>
              <a:rPr lang="en-US" sz="2400" dirty="0" smtClean="0">
                <a:latin typeface="Arial" charset="0"/>
                <a:ea typeface="ＭＳ Ｐゴシック" charset="0"/>
              </a:rPr>
              <a:t>, </a:t>
            </a:r>
            <a:r>
              <a:rPr lang="en-US" sz="2400" dirty="0">
                <a:latin typeface="Arial" charset="0"/>
                <a:ea typeface="ＭＳ Ｐゴシック" charset="0"/>
              </a:rPr>
              <a:t>up to 10</a:t>
            </a:r>
            <a:r>
              <a:rPr lang="en-US" sz="2400" baseline="30000" dirty="0">
                <a:latin typeface="Arial" charset="0"/>
                <a:ea typeface="ＭＳ Ｐゴシック" charset="0"/>
              </a:rPr>
              <a:t>6</a:t>
            </a:r>
            <a:r>
              <a:rPr lang="en-US" sz="2400" dirty="0">
                <a:latin typeface="Arial" charset="0"/>
                <a:ea typeface="ＭＳ Ｐゴシック" charset="0"/>
              </a:rPr>
              <a:t> fetuses </a:t>
            </a:r>
            <a:r>
              <a:rPr lang="en-US" sz="2400" dirty="0" smtClean="0">
                <a:latin typeface="Arial" charset="0"/>
                <a:ea typeface="ＭＳ Ｐゴシック" charset="0"/>
              </a:rPr>
              <a:t>exposed in </a:t>
            </a:r>
            <a:r>
              <a:rPr lang="en-US" sz="2400" dirty="0">
                <a:latin typeface="Arial" charset="0"/>
                <a:ea typeface="ＭＳ Ｐゴシック" charset="0"/>
              </a:rPr>
              <a:t>Europe and the </a:t>
            </a:r>
            <a:r>
              <a:rPr lang="en-US" sz="2400" dirty="0" smtClean="0">
                <a:latin typeface="Arial" charset="0"/>
                <a:ea typeface="ＭＳ Ｐゴシック" charset="0"/>
              </a:rPr>
              <a:t>US</a:t>
            </a:r>
            <a:endParaRPr lang="en-US" sz="2400" dirty="0">
              <a:latin typeface="Arial" charset="0"/>
              <a:ea typeface="ＭＳ Ｐゴシック" charset="0"/>
            </a:endParaRPr>
          </a:p>
          <a:p>
            <a:pPr marL="342900" indent="-342900">
              <a:lnSpc>
                <a:spcPct val="120000"/>
              </a:lnSpc>
              <a:spcAft>
                <a:spcPts val="500"/>
              </a:spcAft>
              <a:buFont typeface="Arial"/>
              <a:buChar char="•"/>
            </a:pPr>
            <a:r>
              <a:rPr lang="en-US" sz="2400" dirty="0">
                <a:latin typeface="Arial" charset="0"/>
                <a:ea typeface="ＭＳ Ｐゴシック" charset="0"/>
              </a:rPr>
              <a:t>Incidence of </a:t>
            </a:r>
            <a:r>
              <a:rPr lang="en-US" sz="2400" dirty="0" err="1">
                <a:latin typeface="Arial" charset="0"/>
                <a:ea typeface="ＭＳ Ｐゴシック" charset="0"/>
              </a:rPr>
              <a:t>cervico</a:t>
            </a:r>
            <a:r>
              <a:rPr lang="en-US" sz="2400" dirty="0">
                <a:latin typeface="Arial" charset="0"/>
                <a:ea typeface="ＭＳ Ｐゴシック" charset="0"/>
              </a:rPr>
              <a:t>-vaginal cancer in offspring &lt; 0.1%</a:t>
            </a:r>
          </a:p>
          <a:p>
            <a:pPr marL="342900" indent="-342900">
              <a:lnSpc>
                <a:spcPct val="120000"/>
              </a:lnSpc>
              <a:spcAft>
                <a:spcPts val="500"/>
              </a:spcAft>
              <a:buFont typeface="Arial"/>
              <a:buChar char="•"/>
            </a:pPr>
            <a:r>
              <a:rPr lang="en-US" sz="2400" dirty="0">
                <a:latin typeface="Arial" charset="0"/>
                <a:ea typeface="ＭＳ Ｐゴシック" charset="0"/>
              </a:rPr>
              <a:t>Other urogenital abnormalities in female offspring depending on time, duration and DES dose</a:t>
            </a:r>
          </a:p>
          <a:p>
            <a:pPr marL="342900" indent="-342900">
              <a:lnSpc>
                <a:spcPct val="120000"/>
              </a:lnSpc>
              <a:spcAft>
                <a:spcPts val="500"/>
              </a:spcAft>
              <a:buFont typeface="Arial"/>
              <a:buChar char="•"/>
            </a:pPr>
            <a:r>
              <a:rPr lang="en-US" sz="2400" dirty="0">
                <a:latin typeface="Arial" charset="0"/>
                <a:ea typeface="ＭＳ Ｐゴシック" charset="0"/>
              </a:rPr>
              <a:t>80% of female offspring presented vaginal </a:t>
            </a:r>
            <a:r>
              <a:rPr lang="en-US" sz="2400" dirty="0" err="1">
                <a:latin typeface="Arial" charset="0"/>
                <a:ea typeface="ＭＳ Ｐゴシック" charset="0"/>
              </a:rPr>
              <a:t>adenosis</a:t>
            </a:r>
            <a:r>
              <a:rPr lang="en-US" sz="2400" dirty="0">
                <a:latin typeface="Arial" charset="0"/>
                <a:ea typeface="ＭＳ Ｐゴシック" charset="0"/>
              </a:rPr>
              <a:t> when exposed to &gt; 12 g prior to 9 weeks of gestation; </a:t>
            </a:r>
            <a:endParaRPr lang="en-US" sz="2400" dirty="0" smtClean="0">
              <a:latin typeface="Arial" charset="0"/>
              <a:ea typeface="ＭＳ Ｐゴシック" charset="0"/>
            </a:endParaRPr>
          </a:p>
          <a:p>
            <a:pPr marL="342900" indent="-342900">
              <a:lnSpc>
                <a:spcPct val="120000"/>
              </a:lnSpc>
              <a:spcAft>
                <a:spcPts val="500"/>
              </a:spcAft>
              <a:buFont typeface="Arial"/>
              <a:buChar char="•"/>
            </a:pPr>
            <a:r>
              <a:rPr lang="en-US" sz="2400" dirty="0" smtClean="0">
                <a:solidFill>
                  <a:srgbClr val="FF0000"/>
                </a:solidFill>
                <a:latin typeface="Arial" charset="0"/>
                <a:ea typeface="ＭＳ Ｐゴシック" charset="0"/>
              </a:rPr>
              <a:t>0 </a:t>
            </a:r>
            <a:r>
              <a:rPr lang="en-US" sz="2400" dirty="0">
                <a:solidFill>
                  <a:srgbClr val="FF0000"/>
                </a:solidFill>
                <a:latin typeface="Arial" charset="0"/>
                <a:ea typeface="ＭＳ Ｐゴシック" charset="0"/>
              </a:rPr>
              <a:t>% </a:t>
            </a:r>
            <a:r>
              <a:rPr lang="en-US" sz="2400" dirty="0" smtClean="0">
                <a:solidFill>
                  <a:srgbClr val="FF0000"/>
                </a:solidFill>
                <a:latin typeface="Arial" charset="0"/>
                <a:ea typeface="ＭＳ Ｐゴシック" charset="0"/>
              </a:rPr>
              <a:t>at </a:t>
            </a:r>
            <a:r>
              <a:rPr lang="en-US" sz="2400" dirty="0">
                <a:solidFill>
                  <a:srgbClr val="FF0000"/>
                </a:solidFill>
                <a:latin typeface="Arial" charset="0"/>
                <a:ea typeface="ＭＳ Ｐゴシック" charset="0"/>
              </a:rPr>
              <a:t>&lt; 700 mg and </a:t>
            </a:r>
            <a:r>
              <a:rPr lang="en-US" sz="2400" dirty="0" smtClean="0">
                <a:solidFill>
                  <a:srgbClr val="FF0000"/>
                </a:solidFill>
                <a:latin typeface="Arial" charset="0"/>
                <a:ea typeface="ＭＳ Ｐゴシック" charset="0"/>
              </a:rPr>
              <a:t>when exposed </a:t>
            </a:r>
            <a:r>
              <a:rPr lang="en-US" sz="2400" dirty="0">
                <a:solidFill>
                  <a:srgbClr val="FF0000"/>
                </a:solidFill>
                <a:latin typeface="Arial" charset="0"/>
                <a:ea typeface="ＭＳ Ｐゴシック" charset="0"/>
              </a:rPr>
              <a:t>before week 22 of </a:t>
            </a:r>
            <a:r>
              <a:rPr lang="en-US" sz="2400" dirty="0" smtClean="0">
                <a:solidFill>
                  <a:srgbClr val="FF0000"/>
                </a:solidFill>
                <a:latin typeface="Arial" charset="0"/>
                <a:ea typeface="ＭＳ Ｐゴシック" charset="0"/>
              </a:rPr>
              <a:t>gestation.</a:t>
            </a:r>
            <a:endParaRPr lang="en-US" sz="2400" dirty="0">
              <a:solidFill>
                <a:srgbClr val="FF0000"/>
              </a:solidFill>
              <a:latin typeface="Arial" charset="0"/>
              <a:ea typeface="ＭＳ Ｐゴシック" charset="0"/>
            </a:endParaRPr>
          </a:p>
        </p:txBody>
      </p:sp>
    </p:spTree>
    <p:extLst>
      <p:ext uri="{BB962C8B-B14F-4D97-AF65-F5344CB8AC3E}">
        <p14:creationId xmlns:p14="http://schemas.microsoft.com/office/powerpoint/2010/main" val="177212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195" y="566035"/>
            <a:ext cx="7993019" cy="4893647"/>
          </a:xfrm>
          <a:prstGeom prst="rect">
            <a:avLst/>
          </a:prstGeom>
          <a:noFill/>
        </p:spPr>
        <p:txBody>
          <a:bodyPr wrap="square" rtlCol="0">
            <a:spAutoFit/>
          </a:bodyPr>
          <a:lstStyle/>
          <a:p>
            <a:r>
              <a:rPr lang="en-GB" sz="2400" dirty="0">
                <a:latin typeface="Arial"/>
                <a:cs typeface="Arial"/>
              </a:rPr>
              <a:t>In 1999 the Scientific Committee on Toxicology, Ecotoxicology and the </a:t>
            </a:r>
            <a:r>
              <a:rPr lang="en-GB" sz="2400" dirty="0" smtClean="0">
                <a:latin typeface="Arial"/>
                <a:cs typeface="Arial"/>
              </a:rPr>
              <a:t>Environment</a:t>
            </a:r>
            <a:r>
              <a:rPr lang="de-DE" sz="2400" dirty="0">
                <a:latin typeface="Arial"/>
                <a:cs typeface="Arial"/>
              </a:rPr>
              <a:t> </a:t>
            </a:r>
            <a:r>
              <a:rPr lang="en-GB" sz="2400" dirty="0" smtClean="0">
                <a:latin typeface="Arial"/>
                <a:cs typeface="Arial"/>
              </a:rPr>
              <a:t>(</a:t>
            </a:r>
            <a:r>
              <a:rPr lang="en-GB" sz="2400" dirty="0">
                <a:latin typeface="Arial"/>
                <a:cs typeface="Arial"/>
              </a:rPr>
              <a:t>CSTEE 1999</a:t>
            </a:r>
            <a:r>
              <a:rPr lang="en-GB" sz="2400" dirty="0" smtClean="0">
                <a:latin typeface="Arial"/>
                <a:cs typeface="Arial"/>
              </a:rPr>
              <a:t>) of DG SANCO </a:t>
            </a:r>
            <a:r>
              <a:rPr lang="en-GB" sz="2400" dirty="0">
                <a:latin typeface="Arial"/>
                <a:cs typeface="Arial"/>
              </a:rPr>
              <a:t>compared the potency of </a:t>
            </a:r>
            <a:r>
              <a:rPr lang="en-GB" sz="2400" dirty="0" err="1">
                <a:latin typeface="Arial"/>
                <a:cs typeface="Arial"/>
              </a:rPr>
              <a:t>xenoestrogen</a:t>
            </a:r>
            <a:r>
              <a:rPr lang="en-GB" sz="2400" dirty="0">
                <a:latin typeface="Arial"/>
                <a:cs typeface="Arial"/>
              </a:rPr>
              <a:t> concentrations detected </a:t>
            </a:r>
            <a:r>
              <a:rPr lang="en-GB" sz="2400" dirty="0" smtClean="0">
                <a:latin typeface="Arial"/>
                <a:cs typeface="Arial"/>
              </a:rPr>
              <a:t>in</a:t>
            </a:r>
            <a:r>
              <a:rPr lang="de-DE" sz="2400" dirty="0">
                <a:latin typeface="Arial"/>
                <a:cs typeface="Arial"/>
              </a:rPr>
              <a:t> </a:t>
            </a:r>
            <a:r>
              <a:rPr lang="en-GB" sz="2400" dirty="0" smtClean="0">
                <a:latin typeface="Arial"/>
                <a:cs typeface="Arial"/>
              </a:rPr>
              <a:t>human </a:t>
            </a:r>
            <a:r>
              <a:rPr lang="en-GB" sz="2400" dirty="0">
                <a:latin typeface="Arial"/>
                <a:cs typeface="Arial"/>
              </a:rPr>
              <a:t>blood as a surrogate for concentrations at the receptor with the potency </a:t>
            </a:r>
            <a:r>
              <a:rPr lang="en-GB" sz="2400" dirty="0" smtClean="0">
                <a:latin typeface="Arial"/>
                <a:cs typeface="Arial"/>
              </a:rPr>
              <a:t>of</a:t>
            </a:r>
            <a:r>
              <a:rPr lang="de-DE" sz="2400" dirty="0">
                <a:latin typeface="Arial"/>
                <a:cs typeface="Arial"/>
              </a:rPr>
              <a:t> </a:t>
            </a:r>
            <a:r>
              <a:rPr lang="en-GB" sz="2400" dirty="0" err="1" smtClean="0">
                <a:latin typeface="Arial"/>
                <a:cs typeface="Arial"/>
              </a:rPr>
              <a:t>oestradiol</a:t>
            </a:r>
            <a:r>
              <a:rPr lang="en-GB" sz="2400" dirty="0" smtClean="0">
                <a:latin typeface="Arial"/>
                <a:cs typeface="Arial"/>
              </a:rPr>
              <a:t> </a:t>
            </a:r>
            <a:r>
              <a:rPr lang="en-GB" sz="2400" dirty="0">
                <a:latin typeface="Arial"/>
                <a:cs typeface="Arial"/>
              </a:rPr>
              <a:t>concentrations in blood. </a:t>
            </a:r>
            <a:endParaRPr lang="en-GB" sz="2400" dirty="0" smtClean="0">
              <a:latin typeface="Arial"/>
              <a:cs typeface="Arial"/>
            </a:endParaRPr>
          </a:p>
          <a:p>
            <a:r>
              <a:rPr lang="en-GB" sz="2400" dirty="0" smtClean="0">
                <a:latin typeface="Arial"/>
                <a:cs typeface="Arial"/>
              </a:rPr>
              <a:t>Data </a:t>
            </a:r>
            <a:r>
              <a:rPr lang="en-GB" sz="2400" dirty="0">
                <a:latin typeface="Arial"/>
                <a:cs typeface="Arial"/>
              </a:rPr>
              <a:t>on the oestrogen activities have been </a:t>
            </a:r>
            <a:r>
              <a:rPr lang="en-GB" sz="2400" dirty="0" smtClean="0">
                <a:latin typeface="Arial"/>
                <a:cs typeface="Arial"/>
              </a:rPr>
              <a:t>taken</a:t>
            </a:r>
            <a:r>
              <a:rPr lang="de-DE" sz="2400" dirty="0">
                <a:latin typeface="Arial"/>
                <a:cs typeface="Arial"/>
              </a:rPr>
              <a:t> </a:t>
            </a:r>
            <a:r>
              <a:rPr lang="en-GB" sz="2400" dirty="0" smtClean="0">
                <a:latin typeface="Arial"/>
                <a:cs typeface="Arial"/>
              </a:rPr>
              <a:t>from the </a:t>
            </a:r>
            <a:r>
              <a:rPr lang="en-GB" sz="2400" dirty="0">
                <a:latin typeface="Arial"/>
                <a:cs typeface="Arial"/>
              </a:rPr>
              <a:t>following test systems</a:t>
            </a:r>
            <a:r>
              <a:rPr lang="en-GB" sz="2400" dirty="0" smtClean="0">
                <a:latin typeface="Arial"/>
                <a:cs typeface="Arial"/>
              </a:rPr>
              <a:t>:</a:t>
            </a:r>
          </a:p>
          <a:p>
            <a:r>
              <a:rPr lang="en-GB" sz="2400" dirty="0" smtClean="0">
                <a:latin typeface="Arial"/>
                <a:cs typeface="Arial"/>
              </a:rPr>
              <a:t> </a:t>
            </a:r>
          </a:p>
          <a:p>
            <a:pPr marL="342900" indent="-342900">
              <a:buFont typeface="Arial"/>
              <a:buChar char="•"/>
            </a:pPr>
            <a:r>
              <a:rPr lang="en-GB" sz="2400" dirty="0" smtClean="0">
                <a:latin typeface="Arial"/>
                <a:cs typeface="Arial"/>
              </a:rPr>
              <a:t>competitive </a:t>
            </a:r>
            <a:r>
              <a:rPr lang="en-GB" sz="2400" dirty="0">
                <a:latin typeface="Arial"/>
                <a:cs typeface="Arial"/>
              </a:rPr>
              <a:t>binding to </a:t>
            </a:r>
            <a:r>
              <a:rPr lang="en-GB" sz="2400" dirty="0" smtClean="0">
                <a:latin typeface="Arial"/>
                <a:cs typeface="Arial"/>
              </a:rPr>
              <a:t>oestrogen</a:t>
            </a:r>
            <a:r>
              <a:rPr lang="de-DE" sz="2400" dirty="0">
                <a:latin typeface="Arial"/>
                <a:cs typeface="Arial"/>
              </a:rPr>
              <a:t> </a:t>
            </a:r>
            <a:r>
              <a:rPr lang="en-GB" sz="2400" dirty="0" smtClean="0">
                <a:latin typeface="Arial"/>
                <a:cs typeface="Arial"/>
              </a:rPr>
              <a:t>receptors </a:t>
            </a:r>
          </a:p>
          <a:p>
            <a:pPr marL="342900" indent="-342900">
              <a:buFont typeface="Arial"/>
              <a:buChar char="•"/>
            </a:pPr>
            <a:r>
              <a:rPr lang="en-GB" sz="2400" dirty="0" smtClean="0">
                <a:latin typeface="Arial"/>
                <a:cs typeface="Arial"/>
              </a:rPr>
              <a:t>proliferation </a:t>
            </a:r>
            <a:r>
              <a:rPr lang="en-GB" sz="2400" dirty="0">
                <a:latin typeface="Arial"/>
                <a:cs typeface="Arial"/>
              </a:rPr>
              <a:t>of MCF-7 </a:t>
            </a:r>
            <a:r>
              <a:rPr lang="en-GB" sz="2400" dirty="0" smtClean="0">
                <a:latin typeface="Arial"/>
                <a:cs typeface="Arial"/>
              </a:rPr>
              <a:t>cells </a:t>
            </a:r>
            <a:r>
              <a:rPr lang="en-GB" sz="2400" dirty="0">
                <a:latin typeface="Arial"/>
                <a:cs typeface="Arial"/>
              </a:rPr>
              <a:t>(ESCREEN</a:t>
            </a:r>
            <a:r>
              <a:rPr lang="en-GB" sz="2400" dirty="0" smtClean="0">
                <a:latin typeface="Arial"/>
                <a:cs typeface="Arial"/>
              </a:rPr>
              <a:t>)</a:t>
            </a:r>
          </a:p>
          <a:p>
            <a:pPr marL="342900" indent="-342900">
              <a:buFont typeface="Arial"/>
              <a:buChar char="•"/>
            </a:pPr>
            <a:r>
              <a:rPr lang="en-GB" sz="2400" dirty="0" smtClean="0">
                <a:latin typeface="Arial"/>
                <a:cs typeface="Arial"/>
              </a:rPr>
              <a:t>expression </a:t>
            </a:r>
            <a:r>
              <a:rPr lang="en-GB" sz="2400" dirty="0">
                <a:latin typeface="Arial"/>
                <a:cs typeface="Arial"/>
              </a:rPr>
              <a:t>of a reporter gene in the yeast oestrogen system (YES).</a:t>
            </a:r>
            <a:r>
              <a:rPr lang="de-DE" sz="2400" dirty="0">
                <a:latin typeface="Arial"/>
                <a:cs typeface="Arial"/>
              </a:rPr>
              <a:t> </a:t>
            </a:r>
            <a:endParaRPr lang="en-GB" sz="2400" dirty="0">
              <a:latin typeface="Arial"/>
              <a:cs typeface="Arial"/>
            </a:endParaRPr>
          </a:p>
        </p:txBody>
      </p:sp>
    </p:spTree>
    <p:extLst>
      <p:ext uri="{BB962C8B-B14F-4D97-AF65-F5344CB8AC3E}">
        <p14:creationId xmlns:p14="http://schemas.microsoft.com/office/powerpoint/2010/main" val="303226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2237" y="621258"/>
            <a:ext cx="8552880" cy="5262979"/>
          </a:xfrm>
          <a:prstGeom prst="rect">
            <a:avLst/>
          </a:prstGeom>
          <a:noFill/>
        </p:spPr>
        <p:txBody>
          <a:bodyPr wrap="square" rtlCol="0">
            <a:spAutoFit/>
          </a:bodyPr>
          <a:lstStyle/>
          <a:p>
            <a:r>
              <a:rPr lang="en-GB" sz="2400" dirty="0" smtClean="0">
                <a:latin typeface="Arial"/>
                <a:cs typeface="Arial"/>
              </a:rPr>
              <a:t>Based </a:t>
            </a:r>
            <a:r>
              <a:rPr lang="en-GB" sz="2400" dirty="0">
                <a:latin typeface="Arial"/>
                <a:cs typeface="Arial"/>
              </a:rPr>
              <a:t>on the EC50 values (effective dose</a:t>
            </a:r>
            <a:r>
              <a:rPr lang="en-GB" sz="2400" dirty="0" smtClean="0">
                <a:latin typeface="Arial"/>
                <a:cs typeface="Arial"/>
              </a:rPr>
              <a:t>: </a:t>
            </a:r>
            <a:r>
              <a:rPr lang="en-GB" sz="2400" dirty="0">
                <a:latin typeface="Arial"/>
                <a:cs typeface="Arial"/>
              </a:rPr>
              <a:t>concentration </a:t>
            </a:r>
            <a:r>
              <a:rPr lang="en-GB" sz="2400" dirty="0" smtClean="0">
                <a:latin typeface="Arial"/>
                <a:cs typeface="Arial"/>
              </a:rPr>
              <a:t>inducing</a:t>
            </a:r>
            <a:r>
              <a:rPr lang="de-DE" sz="2400" dirty="0">
                <a:latin typeface="Arial"/>
                <a:cs typeface="Arial"/>
              </a:rPr>
              <a:t> </a:t>
            </a:r>
            <a:r>
              <a:rPr lang="en-GB" sz="2400" dirty="0" smtClean="0">
                <a:latin typeface="Arial"/>
                <a:cs typeface="Arial"/>
              </a:rPr>
              <a:t>50</a:t>
            </a:r>
            <a:r>
              <a:rPr lang="en-GB" sz="2400" dirty="0">
                <a:latin typeface="Arial"/>
                <a:cs typeface="Arial"/>
              </a:rPr>
              <a:t>% of the maximum estrogenic activity </a:t>
            </a:r>
            <a:r>
              <a:rPr lang="en-GB" sz="2400" i="1" dirty="0">
                <a:latin typeface="Arial"/>
                <a:cs typeface="Arial"/>
              </a:rPr>
              <a:t>in vitro</a:t>
            </a:r>
            <a:r>
              <a:rPr lang="en-GB" sz="2400" dirty="0">
                <a:latin typeface="Arial"/>
                <a:cs typeface="Arial"/>
              </a:rPr>
              <a:t>) the </a:t>
            </a:r>
            <a:r>
              <a:rPr lang="en-GB" sz="2400" dirty="0" smtClean="0">
                <a:latin typeface="Arial"/>
                <a:cs typeface="Arial"/>
              </a:rPr>
              <a:t>relative potencies of BPA, </a:t>
            </a:r>
            <a:r>
              <a:rPr lang="en-GB" sz="2400" i="1" dirty="0" err="1">
                <a:latin typeface="Arial"/>
                <a:cs typeface="Arial"/>
              </a:rPr>
              <a:t>o,p</a:t>
            </a:r>
            <a:r>
              <a:rPr lang="en-GB" sz="2400" i="1" dirty="0">
                <a:latin typeface="Arial"/>
                <a:cs typeface="Arial"/>
              </a:rPr>
              <a:t>’</a:t>
            </a:r>
            <a:r>
              <a:rPr lang="en-GB" sz="2400" dirty="0">
                <a:latin typeface="Arial"/>
                <a:cs typeface="Arial"/>
              </a:rPr>
              <a:t>-DDE</a:t>
            </a:r>
            <a:r>
              <a:rPr lang="en-GB" sz="2400" dirty="0" smtClean="0">
                <a:latin typeface="Arial"/>
                <a:cs typeface="Arial"/>
              </a:rPr>
              <a:t>,</a:t>
            </a:r>
            <a:r>
              <a:rPr lang="de-DE" sz="2400" dirty="0">
                <a:latin typeface="Arial"/>
                <a:cs typeface="Arial"/>
              </a:rPr>
              <a:t> </a:t>
            </a:r>
            <a:r>
              <a:rPr lang="en-GB" sz="2400" dirty="0" smtClean="0">
                <a:latin typeface="Arial"/>
                <a:cs typeface="Arial"/>
              </a:rPr>
              <a:t>PCBs</a:t>
            </a:r>
            <a:r>
              <a:rPr lang="en-GB" sz="2400" dirty="0">
                <a:latin typeface="Arial"/>
                <a:cs typeface="Arial"/>
              </a:rPr>
              <a:t>, </a:t>
            </a:r>
            <a:r>
              <a:rPr lang="en-GB" sz="2400" dirty="0" err="1">
                <a:latin typeface="Arial"/>
                <a:cs typeface="Arial"/>
              </a:rPr>
              <a:t>nonylphenol</a:t>
            </a:r>
            <a:r>
              <a:rPr lang="en-GB" sz="2400" dirty="0">
                <a:latin typeface="Arial"/>
                <a:cs typeface="Arial"/>
              </a:rPr>
              <a:t>, and </a:t>
            </a:r>
            <a:r>
              <a:rPr lang="en-GB" sz="2400" dirty="0" err="1">
                <a:latin typeface="Arial"/>
                <a:cs typeface="Arial"/>
              </a:rPr>
              <a:t>dieldrin</a:t>
            </a:r>
            <a:r>
              <a:rPr lang="en-GB" sz="2400" dirty="0">
                <a:latin typeface="Arial"/>
                <a:cs typeface="Arial"/>
              </a:rPr>
              <a:t> as compared to those of </a:t>
            </a:r>
            <a:r>
              <a:rPr lang="en-GB" sz="2400" dirty="0" smtClean="0">
                <a:latin typeface="Arial"/>
                <a:cs typeface="Arial"/>
              </a:rPr>
              <a:t>estradiol </a:t>
            </a:r>
            <a:r>
              <a:rPr lang="en-GB" sz="2400" dirty="0">
                <a:latin typeface="Arial"/>
                <a:cs typeface="Arial"/>
              </a:rPr>
              <a:t>are about </a:t>
            </a:r>
            <a:r>
              <a:rPr lang="en-GB" sz="2400" dirty="0" smtClean="0">
                <a:latin typeface="Arial"/>
                <a:cs typeface="Arial"/>
              </a:rPr>
              <a:t>10</a:t>
            </a:r>
            <a:r>
              <a:rPr lang="en-GB" sz="2400" baseline="30000" dirty="0">
                <a:latin typeface="Arial"/>
                <a:cs typeface="Arial"/>
              </a:rPr>
              <a:t>6</a:t>
            </a:r>
            <a:r>
              <a:rPr lang="en-GB" sz="2400" dirty="0" smtClean="0">
                <a:latin typeface="Arial"/>
                <a:cs typeface="Arial"/>
              </a:rPr>
              <a:t> -fold </a:t>
            </a:r>
            <a:r>
              <a:rPr lang="en-GB" sz="2400" dirty="0">
                <a:latin typeface="Arial"/>
                <a:cs typeface="Arial"/>
              </a:rPr>
              <a:t>lower than that of estradiol. </a:t>
            </a:r>
            <a:endParaRPr lang="en-GB" sz="2400" dirty="0" smtClean="0">
              <a:latin typeface="Arial"/>
              <a:cs typeface="Arial"/>
            </a:endParaRPr>
          </a:p>
          <a:p>
            <a:r>
              <a:rPr lang="en-GB" sz="2400" dirty="0">
                <a:latin typeface="Arial"/>
                <a:cs typeface="Arial"/>
              </a:rPr>
              <a:t>C</a:t>
            </a:r>
            <a:r>
              <a:rPr lang="en-GB" sz="2400" dirty="0" smtClean="0">
                <a:latin typeface="Arial"/>
                <a:cs typeface="Arial"/>
              </a:rPr>
              <a:t>oncentrations </a:t>
            </a:r>
            <a:r>
              <a:rPr lang="en-GB" sz="2400" dirty="0">
                <a:latin typeface="Arial"/>
                <a:cs typeface="Arial"/>
              </a:rPr>
              <a:t>in the blood of German, US </a:t>
            </a:r>
            <a:r>
              <a:rPr lang="en-GB" sz="2400" dirty="0" smtClean="0">
                <a:latin typeface="Arial"/>
                <a:cs typeface="Arial"/>
              </a:rPr>
              <a:t>and</a:t>
            </a:r>
            <a:r>
              <a:rPr lang="de-DE" sz="2400" dirty="0">
                <a:latin typeface="Arial"/>
                <a:cs typeface="Arial"/>
              </a:rPr>
              <a:t> </a:t>
            </a:r>
            <a:r>
              <a:rPr lang="en-GB" sz="2400" dirty="0" smtClean="0">
                <a:latin typeface="Arial"/>
                <a:cs typeface="Arial"/>
              </a:rPr>
              <a:t>Japanese </a:t>
            </a:r>
            <a:r>
              <a:rPr lang="en-GB" sz="2400" dirty="0">
                <a:latin typeface="Arial"/>
                <a:cs typeface="Arial"/>
              </a:rPr>
              <a:t>pregnant women </a:t>
            </a:r>
            <a:r>
              <a:rPr lang="en-GB" sz="2400" dirty="0" smtClean="0">
                <a:latin typeface="Arial"/>
                <a:cs typeface="Arial"/>
              </a:rPr>
              <a:t>range between </a:t>
            </a:r>
            <a:r>
              <a:rPr lang="en-GB" sz="2400" dirty="0">
                <a:latin typeface="Arial"/>
                <a:cs typeface="Arial"/>
              </a:rPr>
              <a:t>0.2 and 18.9 μ/L </a:t>
            </a:r>
            <a:r>
              <a:rPr lang="en-GB" sz="2400" dirty="0" smtClean="0">
                <a:latin typeface="Arial"/>
                <a:cs typeface="Arial"/>
              </a:rPr>
              <a:t>BP </a:t>
            </a:r>
            <a:r>
              <a:rPr lang="en-GB" sz="2400" dirty="0">
                <a:latin typeface="Arial"/>
                <a:cs typeface="Arial"/>
              </a:rPr>
              <a:t>A. </a:t>
            </a:r>
            <a:endParaRPr lang="en-GB" sz="2400" dirty="0" smtClean="0">
              <a:latin typeface="Arial"/>
              <a:cs typeface="Arial"/>
            </a:endParaRPr>
          </a:p>
          <a:p>
            <a:r>
              <a:rPr lang="en-GB" sz="2400" dirty="0" smtClean="0">
                <a:latin typeface="Arial"/>
                <a:cs typeface="Arial"/>
              </a:rPr>
              <a:t>The </a:t>
            </a:r>
            <a:r>
              <a:rPr lang="en-GB" sz="2400" dirty="0">
                <a:latin typeface="Arial"/>
                <a:cs typeface="Arial"/>
              </a:rPr>
              <a:t>relative potencies of </a:t>
            </a:r>
            <a:r>
              <a:rPr lang="en-GB" sz="2400" dirty="0" smtClean="0">
                <a:latin typeface="Arial"/>
                <a:cs typeface="Arial"/>
              </a:rPr>
              <a:t>the</a:t>
            </a:r>
            <a:r>
              <a:rPr lang="de-DE" sz="2400" dirty="0">
                <a:latin typeface="Arial"/>
                <a:cs typeface="Arial"/>
              </a:rPr>
              <a:t> </a:t>
            </a:r>
            <a:r>
              <a:rPr lang="en-GB" sz="2400" dirty="0" smtClean="0">
                <a:latin typeface="Arial"/>
                <a:cs typeface="Arial"/>
              </a:rPr>
              <a:t>average </a:t>
            </a:r>
            <a:r>
              <a:rPr lang="en-GB" sz="2400" dirty="0">
                <a:latin typeface="Arial"/>
                <a:cs typeface="Arial"/>
              </a:rPr>
              <a:t>values are about 570 to 5,800 fold below that of </a:t>
            </a:r>
            <a:r>
              <a:rPr lang="en-GB" sz="2400" dirty="0" smtClean="0">
                <a:latin typeface="Arial"/>
                <a:cs typeface="Arial"/>
              </a:rPr>
              <a:t>estradiol</a:t>
            </a:r>
            <a:r>
              <a:rPr lang="en-GB" sz="2400" dirty="0">
                <a:latin typeface="Arial"/>
                <a:cs typeface="Arial"/>
              </a:rPr>
              <a:t>. </a:t>
            </a:r>
            <a:endParaRPr lang="en-GB" sz="2400" dirty="0" smtClean="0">
              <a:latin typeface="Arial"/>
              <a:cs typeface="Arial"/>
            </a:endParaRPr>
          </a:p>
          <a:p>
            <a:r>
              <a:rPr lang="en-GB" sz="2400" dirty="0" smtClean="0">
                <a:latin typeface="Arial"/>
                <a:cs typeface="Arial"/>
              </a:rPr>
              <a:t>The </a:t>
            </a:r>
            <a:r>
              <a:rPr lang="en-GB" sz="2400" dirty="0" smtClean="0">
                <a:solidFill>
                  <a:srgbClr val="FF0000"/>
                </a:solidFill>
                <a:latin typeface="Arial"/>
                <a:cs typeface="Arial"/>
              </a:rPr>
              <a:t>potency of</a:t>
            </a:r>
            <a:r>
              <a:rPr lang="en-GB" sz="2400" dirty="0" smtClean="0">
                <a:latin typeface="Arial"/>
                <a:cs typeface="Arial"/>
              </a:rPr>
              <a:t>  highest</a:t>
            </a:r>
            <a:r>
              <a:rPr lang="de-DE" sz="2400" dirty="0">
                <a:latin typeface="Arial"/>
                <a:cs typeface="Arial"/>
              </a:rPr>
              <a:t> </a:t>
            </a:r>
            <a:r>
              <a:rPr lang="en-GB" sz="2400" dirty="0" smtClean="0">
                <a:latin typeface="Arial"/>
                <a:cs typeface="Arial"/>
              </a:rPr>
              <a:t>BPA concentration (18.9 </a:t>
            </a:r>
            <a:r>
              <a:rPr lang="en-GB" sz="2400" dirty="0">
                <a:latin typeface="Arial"/>
                <a:cs typeface="Arial"/>
              </a:rPr>
              <a:t>μg/</a:t>
            </a:r>
            <a:r>
              <a:rPr lang="en-GB" sz="2400" dirty="0" smtClean="0">
                <a:latin typeface="Arial"/>
                <a:cs typeface="Arial"/>
              </a:rPr>
              <a:t>L) </a:t>
            </a:r>
            <a:r>
              <a:rPr lang="en-GB" sz="2400" dirty="0">
                <a:latin typeface="Arial"/>
                <a:cs typeface="Arial"/>
              </a:rPr>
              <a:t>is still about 125 times lower than that of </a:t>
            </a:r>
            <a:r>
              <a:rPr lang="en-GB" sz="2400" dirty="0" smtClean="0">
                <a:latin typeface="Arial"/>
                <a:cs typeface="Arial"/>
              </a:rPr>
              <a:t>estradiol.</a:t>
            </a:r>
          </a:p>
          <a:p>
            <a:endParaRPr lang="en-GB" sz="2400" dirty="0" smtClean="0">
              <a:latin typeface="Arial"/>
              <a:cs typeface="Arial"/>
            </a:endParaRPr>
          </a:p>
          <a:p>
            <a:r>
              <a:rPr lang="en-GB" sz="2400" dirty="0" smtClean="0">
                <a:latin typeface="Arial"/>
                <a:cs typeface="Arial"/>
              </a:rPr>
              <a:t>CSTEE conclusion: adverse </a:t>
            </a:r>
            <a:r>
              <a:rPr lang="en-GB" sz="2400" dirty="0">
                <a:latin typeface="Arial"/>
                <a:cs typeface="Arial"/>
              </a:rPr>
              <a:t>consequences due to an interaction of the compounds at the receptor </a:t>
            </a:r>
            <a:r>
              <a:rPr lang="en-GB" sz="2400" dirty="0" smtClean="0">
                <a:latin typeface="Arial"/>
                <a:cs typeface="Arial"/>
              </a:rPr>
              <a:t>are </a:t>
            </a:r>
            <a:r>
              <a:rPr lang="en-GB" sz="2400" dirty="0">
                <a:latin typeface="Arial"/>
                <a:cs typeface="Arial"/>
              </a:rPr>
              <a:t>unlikely</a:t>
            </a:r>
            <a:r>
              <a:rPr lang="en-GB" sz="2400" dirty="0" smtClean="0">
                <a:latin typeface="Arial"/>
                <a:cs typeface="Arial"/>
              </a:rPr>
              <a:t>.</a:t>
            </a:r>
            <a:endParaRPr lang="de-DE" sz="2400" dirty="0">
              <a:latin typeface="Arial"/>
              <a:cs typeface="Arial"/>
            </a:endParaRPr>
          </a:p>
        </p:txBody>
      </p:sp>
    </p:spTree>
    <p:extLst>
      <p:ext uri="{BB962C8B-B14F-4D97-AF65-F5344CB8AC3E}">
        <p14:creationId xmlns:p14="http://schemas.microsoft.com/office/powerpoint/2010/main" val="403380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25555" y="739356"/>
            <a:ext cx="7999519" cy="5632310"/>
          </a:xfrm>
          <a:prstGeom prst="rect">
            <a:avLst/>
          </a:prstGeom>
          <a:noFill/>
        </p:spPr>
        <p:txBody>
          <a:bodyPr wrap="square" rtlCol="0">
            <a:spAutoFit/>
          </a:bodyPr>
          <a:lstStyle/>
          <a:p>
            <a:r>
              <a:rPr lang="ja-JP" altLang="en-US" sz="2400" dirty="0">
                <a:latin typeface="Arial"/>
                <a:ea typeface="ＭＳ Ｐゴシック" charset="0"/>
                <a:cs typeface="Arial"/>
              </a:rPr>
              <a:t>“</a:t>
            </a:r>
            <a:r>
              <a:rPr lang="en-US" sz="2400" dirty="0">
                <a:latin typeface="Arial"/>
                <a:ea typeface="ＭＳ Ｐゴシック" charset="0"/>
                <a:cs typeface="Arial"/>
              </a:rPr>
              <a:t>What is reasonably clear is that all of the identified </a:t>
            </a:r>
            <a:r>
              <a:rPr lang="ja-JP" altLang="en-US" sz="2400" dirty="0">
                <a:latin typeface="Arial"/>
                <a:ea typeface="ＭＳ Ｐゴシック" charset="0"/>
                <a:cs typeface="Arial"/>
              </a:rPr>
              <a:t>“</a:t>
            </a:r>
            <a:r>
              <a:rPr lang="en-US" altLang="ja-JP" sz="2400" dirty="0">
                <a:latin typeface="Arial"/>
                <a:ea typeface="ＭＳ Ｐゴシック" charset="0"/>
                <a:cs typeface="Arial"/>
              </a:rPr>
              <a:t>environmental estrogens</a:t>
            </a:r>
            <a:r>
              <a:rPr lang="ja-JP" altLang="en-US" sz="2400" dirty="0">
                <a:latin typeface="Arial"/>
                <a:ea typeface="ＭＳ Ｐゴシック" charset="0"/>
                <a:cs typeface="Arial"/>
              </a:rPr>
              <a:t>”</a:t>
            </a:r>
            <a:r>
              <a:rPr lang="en-US" altLang="ja-JP" sz="2400" dirty="0">
                <a:latin typeface="Arial"/>
                <a:ea typeface="ＭＳ Ｐゴシック" charset="0"/>
                <a:cs typeface="Arial"/>
              </a:rPr>
              <a:t> possess weak or very weak intrinsic estrogenic activity …. By comparison with the potency of DES,…., it seems unlikely that any of the identified environmental compounds could induce either cryptorchidism, hypospadias or testis germ cell cancer and only a tiny possibility that such compounds could affect sperm counts/sperm production. </a:t>
            </a:r>
            <a:endParaRPr lang="en-US" altLang="ja-JP" sz="2400" dirty="0" smtClean="0">
              <a:latin typeface="Arial"/>
              <a:ea typeface="ＭＳ Ｐゴシック" charset="0"/>
              <a:cs typeface="Arial"/>
            </a:endParaRPr>
          </a:p>
          <a:p>
            <a:r>
              <a:rPr lang="en-US" altLang="ja-JP" sz="2400" dirty="0" smtClean="0">
                <a:latin typeface="Arial"/>
                <a:ea typeface="ＭＳ Ｐゴシック" charset="0"/>
                <a:cs typeface="Arial"/>
              </a:rPr>
              <a:t>Based </a:t>
            </a:r>
            <a:r>
              <a:rPr lang="en-US" altLang="ja-JP" sz="2400" dirty="0">
                <a:latin typeface="Arial"/>
                <a:ea typeface="ＭＳ Ｐゴシック" charset="0"/>
                <a:cs typeface="Arial"/>
              </a:rPr>
              <a:t>on estrogenic potency, human exposure to the most potent environmental estrogens would need to be at least 1.000-fold higher than this level for adverse effects relevant to the human male to be induced, and such levels of exposure are remote.</a:t>
            </a:r>
            <a:r>
              <a:rPr lang="ja-JP" altLang="en-US" sz="2400" dirty="0">
                <a:latin typeface="Arial"/>
                <a:ea typeface="ＭＳ Ｐゴシック" charset="0"/>
                <a:cs typeface="Arial"/>
              </a:rPr>
              <a:t>”</a:t>
            </a:r>
            <a:r>
              <a:rPr lang="en-US" altLang="ja-JP" sz="2400" dirty="0">
                <a:latin typeface="Arial"/>
                <a:ea typeface="ＭＳ Ｐゴシック" charset="0"/>
                <a:cs typeface="Arial"/>
              </a:rPr>
              <a:t> (Sharpe, 2003</a:t>
            </a:r>
            <a:r>
              <a:rPr lang="en-US" altLang="ja-JP" sz="2400" dirty="0" smtClean="0">
                <a:latin typeface="Arial"/>
                <a:ea typeface="ＭＳ Ｐゴシック" charset="0"/>
                <a:cs typeface="Arial"/>
              </a:rPr>
              <a:t>)</a:t>
            </a:r>
          </a:p>
          <a:p>
            <a:endParaRPr lang="en-US" altLang="ja-JP" sz="2400" dirty="0" smtClean="0">
              <a:latin typeface="Arial"/>
              <a:ea typeface="ＭＳ Ｐゴシック" charset="0"/>
              <a:cs typeface="Arial"/>
            </a:endParaRPr>
          </a:p>
          <a:p>
            <a:pPr algn="ctr"/>
            <a:r>
              <a:rPr lang="en-US" sz="2400" dirty="0" smtClean="0">
                <a:latin typeface="Arial"/>
                <a:ea typeface="ＭＳ Ｐゴシック" charset="0"/>
                <a:cs typeface="Arial"/>
              </a:rPr>
              <a:t>Consequence: </a:t>
            </a:r>
            <a:r>
              <a:rPr lang="en-US" sz="2400" dirty="0">
                <a:latin typeface="Arial"/>
                <a:ea typeface="ＭＳ Ｐゴシック" charset="0"/>
                <a:cs typeface="Arial"/>
              </a:rPr>
              <a:t>D</a:t>
            </a:r>
            <a:r>
              <a:rPr lang="en-US" sz="2400" dirty="0" smtClean="0">
                <a:latin typeface="Arial"/>
                <a:ea typeface="ＭＳ Ｐゴシック" charset="0"/>
                <a:cs typeface="Arial"/>
              </a:rPr>
              <a:t>ose and potency matter</a:t>
            </a:r>
            <a:endParaRPr lang="en-US" sz="2400" dirty="0">
              <a:latin typeface="Arial"/>
              <a:ea typeface="ＭＳ Ｐゴシック" charset="0"/>
              <a:cs typeface="Arial"/>
            </a:endParaRPr>
          </a:p>
        </p:txBody>
      </p:sp>
    </p:spTree>
    <p:extLst>
      <p:ext uri="{BB962C8B-B14F-4D97-AF65-F5344CB8AC3E}">
        <p14:creationId xmlns:p14="http://schemas.microsoft.com/office/powerpoint/2010/main" val="1681125555"/>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2196</Words>
  <Application>Microsoft Macintosh PowerPoint</Application>
  <PresentationFormat>Bildschirmpräsentation (4:3)</PresentationFormat>
  <Paragraphs>290</Paragraphs>
  <Slides>29</Slides>
  <Notes>0</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Office-Design</vt:lpstr>
      <vt:lpstr>EUROTOX 2015 Workshop W 13</vt:lpstr>
      <vt:lpstr>Plausibility</vt:lpstr>
      <vt:lpstr>PowerPoint-Präsentation</vt:lpstr>
      <vt:lpstr>PowerPoint-Präsentation</vt:lpstr>
      <vt:lpstr>Chemicals with “endocrine activity” are “everywhere”, natural compounds are predominant regarding human exposure  (Safe, EHP 1995)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EUROTOX 2015 Workshop W 13</dc:title>
  <dc:creator>Helmut Greim</dc:creator>
  <cp:lastModifiedBy>Helmut Greim</cp:lastModifiedBy>
  <cp:revision>75</cp:revision>
  <dcterms:created xsi:type="dcterms:W3CDTF">2015-09-07T11:13:39Z</dcterms:created>
  <dcterms:modified xsi:type="dcterms:W3CDTF">2015-09-18T17:14:15Z</dcterms:modified>
</cp:coreProperties>
</file>