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0" r:id="rId2"/>
    <p:sldId id="349" r:id="rId3"/>
    <p:sldId id="350" r:id="rId4"/>
    <p:sldId id="351" r:id="rId5"/>
    <p:sldId id="352" r:id="rId6"/>
    <p:sldId id="364" r:id="rId7"/>
    <p:sldId id="365" r:id="rId8"/>
    <p:sldId id="366" r:id="rId9"/>
    <p:sldId id="367" r:id="rId10"/>
    <p:sldId id="368" r:id="rId11"/>
    <p:sldId id="371" r:id="rId12"/>
    <p:sldId id="370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1" r:id="rId21"/>
    <p:sldId id="362" r:id="rId22"/>
    <p:sldId id="363" r:id="rId23"/>
    <p:sldId id="360" r:id="rId24"/>
    <p:sldId id="34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6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davidroberts\Desktop\Consultancy\LLNA%20Applicability%20domain%20with%20RIFM\2015\2016\Api%20et%20al%20EC3%20vs%20HRIPT\Table_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Human%20SB%20MS\CRTSubmission\After%20review\Figure3_1104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logNOEL vs logEC3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Sheet1!$J$6</c:f>
              <c:strCache>
                <c:ptCount val="1"/>
                <c:pt idx="0">
                  <c:v>logHRIPT</c:v>
                </c:pt>
              </c:strCache>
            </c:strRef>
          </c:tx>
          <c:spPr>
            <a:ln w="4762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988167104112"/>
                  <c:y val="0.3797229512977540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Sheet1!$I$7:$I$54</c:f>
              <c:numCache>
                <c:formatCode>General</c:formatCode>
                <c:ptCount val="48"/>
                <c:pt idx="0">
                  <c:v>2.8893017025063101</c:v>
                </c:pt>
                <c:pt idx="2">
                  <c:v>3.1687920203141822</c:v>
                </c:pt>
                <c:pt idx="3">
                  <c:v>2.9943171526696362</c:v>
                </c:pt>
                <c:pt idx="6">
                  <c:v>3.6627578316815739</c:v>
                </c:pt>
                <c:pt idx="7">
                  <c:v>3.0314084642516228</c:v>
                </c:pt>
                <c:pt idx="8">
                  <c:v>3.3751146846922251</c:v>
                </c:pt>
                <c:pt idx="9">
                  <c:v>3.423245873936807</c:v>
                </c:pt>
                <c:pt idx="12">
                  <c:v>2.4183012913197448</c:v>
                </c:pt>
                <c:pt idx="13">
                  <c:v>3.720159303405957</c:v>
                </c:pt>
                <c:pt idx="15">
                  <c:v>3.1504494094608799</c:v>
                </c:pt>
                <c:pt idx="16">
                  <c:v>4.0364292656266763</c:v>
                </c:pt>
                <c:pt idx="18">
                  <c:v>3.1972805581256201</c:v>
                </c:pt>
                <c:pt idx="19">
                  <c:v>3.4318460456987241</c:v>
                </c:pt>
                <c:pt idx="20">
                  <c:v>3.0791812460476242</c:v>
                </c:pt>
                <c:pt idx="21">
                  <c:v>3.6106601630898791</c:v>
                </c:pt>
                <c:pt idx="22">
                  <c:v>2.778151250383643</c:v>
                </c:pt>
                <c:pt idx="23">
                  <c:v>3.7491176623563232</c:v>
                </c:pt>
                <c:pt idx="24">
                  <c:v>3.6309361190641911</c:v>
                </c:pt>
                <c:pt idx="26">
                  <c:v>2.6972293427597172</c:v>
                </c:pt>
                <c:pt idx="27">
                  <c:v>3.3756636139608842</c:v>
                </c:pt>
                <c:pt idx="28">
                  <c:v>3.1687920203141822</c:v>
                </c:pt>
                <c:pt idx="32">
                  <c:v>3.959041392321093</c:v>
                </c:pt>
                <c:pt idx="33">
                  <c:v>4.0032450548131466</c:v>
                </c:pt>
                <c:pt idx="34">
                  <c:v>4.1020905255118363</c:v>
                </c:pt>
                <c:pt idx="36">
                  <c:v>3.3374592612906562</c:v>
                </c:pt>
                <c:pt idx="38">
                  <c:v>3.7708520116421438</c:v>
                </c:pt>
                <c:pt idx="39">
                  <c:v>3.612783856719735</c:v>
                </c:pt>
                <c:pt idx="40">
                  <c:v>3.051152522447381</c:v>
                </c:pt>
                <c:pt idx="42">
                  <c:v>2.9867717342662452</c:v>
                </c:pt>
                <c:pt idx="44">
                  <c:v>2.9831750720378132</c:v>
                </c:pt>
                <c:pt idx="45">
                  <c:v>2.8048206787211618</c:v>
                </c:pt>
                <c:pt idx="47">
                  <c:v>3.2304489213782732</c:v>
                </c:pt>
              </c:numCache>
            </c:numRef>
          </c:xVal>
          <c:yVal>
            <c:numRef>
              <c:f>Sheet1!$J$7:$J$54</c:f>
              <c:numCache>
                <c:formatCode>General</c:formatCode>
                <c:ptCount val="48"/>
                <c:pt idx="0">
                  <c:v>2.8506462351830661</c:v>
                </c:pt>
                <c:pt idx="3">
                  <c:v>2.9777236052888481</c:v>
                </c:pt>
                <c:pt idx="4">
                  <c:v>3.7712934426290601</c:v>
                </c:pt>
                <c:pt idx="6">
                  <c:v>3.673941998634088</c:v>
                </c:pt>
                <c:pt idx="7">
                  <c:v>3.072249897613514</c:v>
                </c:pt>
                <c:pt idx="8">
                  <c:v>3.6154239528859442</c:v>
                </c:pt>
                <c:pt idx="9">
                  <c:v>3.4243915544102772</c:v>
                </c:pt>
                <c:pt idx="12">
                  <c:v>2.7715874808812551</c:v>
                </c:pt>
                <c:pt idx="13">
                  <c:v>3.4771212547196622</c:v>
                </c:pt>
                <c:pt idx="15">
                  <c:v>3.1461280356782382</c:v>
                </c:pt>
                <c:pt idx="16">
                  <c:v>4.4702340321875997</c:v>
                </c:pt>
                <c:pt idx="18">
                  <c:v>3.3732798932774961</c:v>
                </c:pt>
                <c:pt idx="19">
                  <c:v>3.7712934426290601</c:v>
                </c:pt>
                <c:pt idx="20">
                  <c:v>3.4401216031878041</c:v>
                </c:pt>
                <c:pt idx="21">
                  <c:v>4.0722866695098912</c:v>
                </c:pt>
                <c:pt idx="22">
                  <c:v>2.4771212547196622</c:v>
                </c:pt>
                <c:pt idx="23">
                  <c:v>3.6989700043360201</c:v>
                </c:pt>
                <c:pt idx="24">
                  <c:v>3.6020599913279621</c:v>
                </c:pt>
                <c:pt idx="26">
                  <c:v>2.397940008672037</c:v>
                </c:pt>
                <c:pt idx="27">
                  <c:v>3.3732798932774961</c:v>
                </c:pt>
                <c:pt idx="28">
                  <c:v>3.1687920203141822</c:v>
                </c:pt>
                <c:pt idx="32">
                  <c:v>3.9473356759487399</c:v>
                </c:pt>
                <c:pt idx="33">
                  <c:v>4</c:v>
                </c:pt>
                <c:pt idx="34">
                  <c:v>4.1760912590556796</c:v>
                </c:pt>
                <c:pt idx="36">
                  <c:v>2.8506462351830661</c:v>
                </c:pt>
                <c:pt idx="38">
                  <c:v>3.771219901949534</c:v>
                </c:pt>
                <c:pt idx="39">
                  <c:v>3.6037937041369621</c:v>
                </c:pt>
                <c:pt idx="40">
                  <c:v>3.549371152333177</c:v>
                </c:pt>
                <c:pt idx="42">
                  <c:v>2.8450980400142569</c:v>
                </c:pt>
                <c:pt idx="44">
                  <c:v>2.7715874808812551</c:v>
                </c:pt>
                <c:pt idx="45">
                  <c:v>2.975431808509263</c:v>
                </c:pt>
                <c:pt idx="47">
                  <c:v>3.248463717551032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71-4E24-A801-12E2464EE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911360"/>
        <c:axId val="2131259472"/>
      </c:scatterChart>
      <c:valAx>
        <c:axId val="2130911360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259472"/>
        <c:crosses val="autoZero"/>
        <c:crossBetween val="midCat"/>
      </c:valAx>
      <c:valAx>
        <c:axId val="21312594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9113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25618170705"/>
          <c:y val="0.14104071853403646"/>
          <c:w val="0.67991472267709996"/>
          <c:h val="0.6768614702978640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pNOELobs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Sheet1!$E$2:$E$21</c:f>
              <c:numCache>
                <c:formatCode>General</c:formatCode>
                <c:ptCount val="20"/>
                <c:pt idx="0">
                  <c:v>-0.69500000000000006</c:v>
                </c:pt>
                <c:pt idx="2">
                  <c:v>-0.50340000000000007</c:v>
                </c:pt>
                <c:pt idx="3">
                  <c:v>-0.58230000000000004</c:v>
                </c:pt>
                <c:pt idx="4">
                  <c:v>-1.1140000000000001</c:v>
                </c:pt>
                <c:pt idx="5">
                  <c:v>-1.1184000000000001</c:v>
                </c:pt>
                <c:pt idx="6">
                  <c:v>-1.2337000000000002</c:v>
                </c:pt>
                <c:pt idx="7">
                  <c:v>-1.2283000000000002</c:v>
                </c:pt>
                <c:pt idx="8">
                  <c:v>-1.4126000000000001</c:v>
                </c:pt>
                <c:pt idx="9">
                  <c:v>-1.31</c:v>
                </c:pt>
                <c:pt idx="10">
                  <c:v>-1.2163000000000002</c:v>
                </c:pt>
                <c:pt idx="11">
                  <c:v>-1.6412000000000002</c:v>
                </c:pt>
                <c:pt idx="12">
                  <c:v>-1.5836000000000001</c:v>
                </c:pt>
                <c:pt idx="13">
                  <c:v>-1.5121000000000002</c:v>
                </c:pt>
                <c:pt idx="14">
                  <c:v>-1.3056000000000001</c:v>
                </c:pt>
                <c:pt idx="15">
                  <c:v>-1.7432000000000001</c:v>
                </c:pt>
                <c:pt idx="16">
                  <c:v>-1.4267000000000001</c:v>
                </c:pt>
                <c:pt idx="17">
                  <c:v>-1.4126000000000001</c:v>
                </c:pt>
                <c:pt idx="18">
                  <c:v>-1.5418000000000003</c:v>
                </c:pt>
                <c:pt idx="19">
                  <c:v>-1.5260000000000002</c:v>
                </c:pt>
              </c:numCache>
            </c:numRef>
          </c:xVal>
          <c:yVal>
            <c:numRef>
              <c:f>Sheet1!$F$2:$F$21</c:f>
              <c:numCache>
                <c:formatCode>General</c:formatCode>
                <c:ptCount val="20"/>
                <c:pt idx="0">
                  <c:v>-0.46110000000000001</c:v>
                </c:pt>
                <c:pt idx="2">
                  <c:v>-0.69169999999999998</c:v>
                </c:pt>
                <c:pt idx="3">
                  <c:v>-0.70689999999999997</c:v>
                </c:pt>
                <c:pt idx="4">
                  <c:v>-0.96360000000000001</c:v>
                </c:pt>
                <c:pt idx="5">
                  <c:v>-0.79279999999999995</c:v>
                </c:pt>
                <c:pt idx="6">
                  <c:v>-0.96870000000000001</c:v>
                </c:pt>
                <c:pt idx="7">
                  <c:v>-1.0629999999999999</c:v>
                </c:pt>
                <c:pt idx="8">
                  <c:v>-1.4627600000000001</c:v>
                </c:pt>
                <c:pt idx="9">
                  <c:v>-1.3051299999999999</c:v>
                </c:pt>
                <c:pt idx="10">
                  <c:v>-1.2791999999999999</c:v>
                </c:pt>
                <c:pt idx="11">
                  <c:v>-1.4105000000000001</c:v>
                </c:pt>
                <c:pt idx="12">
                  <c:v>-1.6307</c:v>
                </c:pt>
                <c:pt idx="13">
                  <c:v>-1.5203</c:v>
                </c:pt>
                <c:pt idx="14">
                  <c:v>-1.4918</c:v>
                </c:pt>
                <c:pt idx="15">
                  <c:v>-1.5348999999999999</c:v>
                </c:pt>
                <c:pt idx="16">
                  <c:v>-1.6005</c:v>
                </c:pt>
                <c:pt idx="17">
                  <c:v>-1.6619999999999999</c:v>
                </c:pt>
                <c:pt idx="18">
                  <c:v>-1.6679999999999999</c:v>
                </c:pt>
                <c:pt idx="19">
                  <c:v>-1.7885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8B1-43E0-A30B-A7C1300B8CB1}"/>
            </c:ext>
          </c:extLst>
        </c:ser>
        <c:ser>
          <c:idx val="1"/>
          <c:order val="1"/>
          <c:spPr>
            <a:ln w="25400" cap="rnd">
              <a:solidFill>
                <a:sysClr val="windowText" lastClr="000000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Sheet1!$G$3</c:f>
              <c:numCache>
                <c:formatCode>General</c:formatCode>
                <c:ptCount val="1"/>
                <c:pt idx="0">
                  <c:v>-1.3518000000000001</c:v>
                </c:pt>
              </c:numCache>
            </c:numRef>
          </c:xVal>
          <c:yVal>
            <c:numRef>
              <c:f>Sheet1!$H$3</c:f>
              <c:numCache>
                <c:formatCode>General</c:formatCode>
                <c:ptCount val="1"/>
                <c:pt idx="0">
                  <c:v>-0.4572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8B1-43E0-A30B-A7C1300B8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82136"/>
        <c:axId val="436480824"/>
      </c:scatterChart>
      <c:valAx>
        <c:axId val="436482136"/>
        <c:scaling>
          <c:orientation val="minMax"/>
          <c:max val="-0.2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pNOELcalc</a:t>
                </a:r>
              </a:p>
            </c:rich>
          </c:tx>
          <c:layout>
            <c:manualLayout>
              <c:xMode val="edge"/>
              <c:yMode val="edge"/>
              <c:x val="0.69128759278689167"/>
              <c:y val="0.875635012836510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6480824"/>
        <c:crossesAt val="-2"/>
        <c:crossBetween val="midCat"/>
        <c:majorUnit val="0.2"/>
      </c:valAx>
      <c:valAx>
        <c:axId val="436480824"/>
        <c:scaling>
          <c:orientation val="minMax"/>
          <c:max val="-0.2"/>
          <c:min val="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pNOELobs</a:t>
                </a:r>
              </a:p>
            </c:rich>
          </c:tx>
          <c:layout>
            <c:manualLayout>
              <c:xMode val="edge"/>
              <c:yMode val="edge"/>
              <c:x val="3.1203361410458812E-2"/>
              <c:y val="0.13940764285198295"/>
            </c:manualLayout>
          </c:layout>
          <c:overlay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6482136"/>
        <c:crossesAt val="-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7D10C-11D5-1846-AC52-15328D0CC74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2D069-0D52-4B49-8E23-85109CC99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0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9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5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7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4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9131-4D97-4046-B330-4659B5192A6D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A438-050F-1A42-93B7-DBDD77C33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524145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Quantitative modelling of human potency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211" y="3059203"/>
            <a:ext cx="9144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3500" b="1" dirty="0"/>
              <a:t>D W Roberts* A M </a:t>
            </a:r>
            <a:r>
              <a:rPr lang="en-GB" sz="3500" b="1" dirty="0" err="1"/>
              <a:t>Api</a:t>
            </a:r>
            <a:r>
              <a:rPr lang="en-GB" sz="3500" b="1" dirty="0"/>
              <a:t> and T W Schultz</a:t>
            </a:r>
          </a:p>
          <a:p>
            <a:r>
              <a:rPr lang="en-GB" sz="3500" b="1" dirty="0"/>
              <a:t>With acknowledgement to Nora </a:t>
            </a:r>
            <a:r>
              <a:rPr lang="en-GB" sz="3500" b="1" dirty="0" err="1"/>
              <a:t>Aptula</a:t>
            </a:r>
            <a:endParaRPr lang="en-GB" sz="3500" b="1" dirty="0"/>
          </a:p>
          <a:p>
            <a:endParaRPr lang="en-GB" sz="3500" b="1" dirty="0"/>
          </a:p>
          <a:p>
            <a:pPr lvl="1"/>
            <a:endParaRPr lang="en-GB" sz="3100" b="1" dirty="0"/>
          </a:p>
          <a:p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758" y="5394260"/>
            <a:ext cx="3030560" cy="14637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8380"/>
            <a:ext cx="1395211" cy="1469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832" y="5589430"/>
            <a:ext cx="2187869" cy="126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7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Outlier has 6 allylic Hydrogens able to give tert-allylic hydroperoxides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540597"/>
              </p:ext>
            </p:extLst>
          </p:nvPr>
        </p:nvGraphicFramePr>
        <p:xfrm>
          <a:off x="1460252" y="2378075"/>
          <a:ext cx="8739793" cy="34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S ChemDraw Drawing" r:id="rId3" imgW="5303312" imgH="2099795" progId="ChemDraw.Document.6.0">
                  <p:embed/>
                </p:oleObj>
              </mc:Choice>
              <mc:Fallback>
                <p:oleObj name="CS ChemDraw Drawing" r:id="rId3" imgW="5303312" imgH="20997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252" y="2378075"/>
                        <a:ext cx="8739793" cy="34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73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LLNA EC3 predicts NOEL directly for most chemicals</a:t>
            </a:r>
          </a:p>
          <a:p>
            <a:r>
              <a:rPr lang="en-US" dirty="0"/>
              <a:t>Underpredictions of potency can be attributed to and anticipated for: </a:t>
            </a:r>
          </a:p>
          <a:p>
            <a:pPr lvl="1"/>
            <a:r>
              <a:rPr lang="en-US" dirty="0"/>
              <a:t>Aromatic Schiff base electrophiles</a:t>
            </a:r>
          </a:p>
          <a:p>
            <a:pPr lvl="1"/>
            <a:r>
              <a:rPr lang="en-US" dirty="0"/>
              <a:t>Chemicals likely to contain impurities/by-products from synthesis</a:t>
            </a:r>
          </a:p>
          <a:p>
            <a:pPr lvl="1"/>
            <a:r>
              <a:rPr lang="en-US" dirty="0"/>
              <a:t>Pro-/pre-</a:t>
            </a:r>
            <a:r>
              <a:rPr lang="en-US" dirty="0" err="1"/>
              <a:t>haptens</a:t>
            </a:r>
            <a:r>
              <a:rPr lang="en-US" dirty="0"/>
              <a:t> with complex activation pathways</a:t>
            </a:r>
          </a:p>
          <a:p>
            <a:r>
              <a:rPr lang="en-US" dirty="0"/>
              <a:t>Overpredictions of potency can be attributed to and anticipated for:</a:t>
            </a:r>
          </a:p>
          <a:p>
            <a:pPr lvl="1"/>
            <a:r>
              <a:rPr lang="en-US" dirty="0"/>
              <a:t>Chemicals readily susceptible to autoxidation under LLNA conditions</a:t>
            </a:r>
          </a:p>
          <a:p>
            <a:r>
              <a:rPr lang="en-GB" dirty="0"/>
              <a:t>Physical-organic chemistry principles underlying LLNA potency also apply to human potency</a:t>
            </a:r>
          </a:p>
          <a:p>
            <a:r>
              <a:rPr lang="en-GB" dirty="0"/>
              <a:t>Other reaction mechanistic domains need to investigated similarly</a:t>
            </a:r>
          </a:p>
          <a:p>
            <a:pPr marL="457200" lvl="1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6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3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Outliers: potency </a:t>
            </a:r>
            <a:r>
              <a:rPr lang="en-US" b="1" dirty="0" err="1"/>
              <a:t>underpredicted</a:t>
            </a:r>
            <a:r>
              <a:rPr lang="en-US" b="1" dirty="0"/>
              <a:t> by LLNA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47863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EC3 (</a:t>
                      </a:r>
                      <a:r>
                        <a:rPr lang="en-US" baseline="0" dirty="0">
                          <a:latin typeface="symbol" charset="2"/>
                        </a:rPr>
                        <a:t>m</a:t>
                      </a:r>
                      <a:r>
                        <a:rPr lang="en-US" dirty="0"/>
                        <a:t>g/cm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NOEL (</a:t>
                      </a:r>
                      <a:r>
                        <a:rPr lang="en-US" baseline="0" dirty="0">
                          <a:latin typeface="symbol" charset="2"/>
                        </a:rPr>
                        <a:t>m</a:t>
                      </a:r>
                      <a:r>
                        <a:rPr lang="en-US" dirty="0"/>
                        <a:t>g/cm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Benzaldehyde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6250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Vanillin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Trans-2-Hexenal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6-Methyl-3,5-heptadiene-2-one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2-Methoxy-4-methylphenol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Methyl</a:t>
                      </a:r>
                      <a:r>
                        <a:rPr lang="en-US" baseline="0" dirty="0"/>
                        <a:t> 2-nonynoate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Treemoss</a:t>
                      </a:r>
                      <a:r>
                        <a:rPr lang="en-US" dirty="0"/>
                        <a:t> 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1646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Treemoss</a:t>
            </a:r>
            <a:r>
              <a:rPr lang="en-US" dirty="0"/>
              <a:t> absolute not considered further – potency variable depending on composition, particularly </a:t>
            </a:r>
            <a:r>
              <a:rPr lang="en-US" dirty="0" err="1"/>
              <a:t>atranol</a:t>
            </a:r>
            <a:r>
              <a:rPr lang="en-US" dirty="0"/>
              <a:t> and </a:t>
            </a:r>
            <a:r>
              <a:rPr lang="en-US" dirty="0" err="1"/>
              <a:t>chloratranol</a:t>
            </a:r>
            <a:r>
              <a:rPr lang="en-US" dirty="0"/>
              <a:t> content</a:t>
            </a:r>
          </a:p>
        </p:txBody>
      </p:sp>
    </p:spTree>
    <p:extLst>
      <p:ext uri="{BB962C8B-B14F-4D97-AF65-F5344CB8AC3E}">
        <p14:creationId xmlns:p14="http://schemas.microsoft.com/office/powerpoint/2010/main" val="394662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Underpredicted</a:t>
            </a:r>
            <a:r>
              <a:rPr lang="en-US" b="1" dirty="0"/>
              <a:t> – </a:t>
            </a:r>
            <a:r>
              <a:rPr lang="en-US" b="1" dirty="0" err="1"/>
              <a:t>benzaldehyde</a:t>
            </a:r>
            <a:r>
              <a:rPr lang="en-US" b="1" dirty="0"/>
              <a:t> and vanillin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" y="4035397"/>
            <a:ext cx="10515600" cy="22484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Schiff base electrophiles, aromatic</a:t>
            </a:r>
          </a:p>
          <a:p>
            <a:pPr marL="0" indent="0">
              <a:buNone/>
            </a:pPr>
            <a:r>
              <a:rPr lang="en-US" dirty="0"/>
              <a:t>Most aromatic aldehydes are weak or NS in LLNA, weaker than predicted by the QMM for SB: </a:t>
            </a:r>
            <a:r>
              <a:rPr lang="en-GB" dirty="0"/>
              <a:t>pEC3 = 1.12 </a:t>
            </a:r>
            <a:r>
              <a:rPr lang="en-GB" dirty="0" err="1">
                <a:latin typeface="Symbol" charset="2"/>
                <a:ea typeface="Symbol" charset="2"/>
                <a:cs typeface="Symbol" charset="2"/>
              </a:rPr>
              <a:t>Ss</a:t>
            </a:r>
            <a:r>
              <a:rPr lang="en-GB" dirty="0"/>
              <a:t>* + 0.42logP – 0.62 (Roberts et al 2007), developed from data on </a:t>
            </a:r>
            <a:r>
              <a:rPr lang="en-GB" dirty="0" err="1"/>
              <a:t>aliphatics</a:t>
            </a:r>
            <a:r>
              <a:rPr lang="en-US" dirty="0"/>
              <a:t>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5" y="1690688"/>
            <a:ext cx="3678767" cy="23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QMM prediction for </a:t>
            </a:r>
            <a:r>
              <a:rPr lang="en-US" sz="3600" b="1" dirty="0" err="1"/>
              <a:t>benzaldehyde</a:t>
            </a:r>
            <a:r>
              <a:rPr lang="en-US" sz="3600" b="1" dirty="0"/>
              <a:t> and vanillin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3575"/>
          </a:xfrm>
        </p:spPr>
        <p:txBody>
          <a:bodyPr>
            <a:normAutofit fontScale="92500"/>
          </a:bodyPr>
          <a:lstStyle/>
          <a:p>
            <a:r>
              <a:rPr lang="en-US" dirty="0"/>
              <a:t>Although aromatic aldehydes are outside the applicability domain…</a:t>
            </a:r>
          </a:p>
          <a:p>
            <a:endParaRPr lang="en-US" dirty="0"/>
          </a:p>
          <a:p>
            <a:r>
              <a:rPr lang="en-US" dirty="0"/>
              <a:t>The QMM predicts (assuming NOEL = predicted EC3):</a:t>
            </a:r>
          </a:p>
          <a:p>
            <a:endParaRPr lang="en-US" dirty="0"/>
          </a:p>
          <a:p>
            <a:r>
              <a:rPr lang="en-US" dirty="0" err="1"/>
              <a:t>Benzaldehyde</a:t>
            </a:r>
            <a:r>
              <a:rPr lang="en-US" dirty="0"/>
              <a:t> NOEL 1078  (actual 590) – factor of 1.8</a:t>
            </a:r>
          </a:p>
          <a:p>
            <a:endParaRPr lang="en-US" dirty="0"/>
          </a:p>
          <a:p>
            <a:r>
              <a:rPr lang="en-US" dirty="0"/>
              <a:t>Vanillin NOEL 	     3935  (actual 1181) – factor of 3.3</a:t>
            </a:r>
          </a:p>
          <a:p>
            <a:endParaRPr lang="en-US" dirty="0"/>
          </a:p>
          <a:p>
            <a:r>
              <a:rPr lang="en-US" dirty="0"/>
              <a:t>Within/close to 95% confidence limits of </a:t>
            </a:r>
            <a:r>
              <a:rPr lang="en-US" dirty="0" err="1"/>
              <a:t>logNOEL</a:t>
            </a:r>
            <a:r>
              <a:rPr lang="en-US" dirty="0"/>
              <a:t> vs logEC3 regression</a:t>
            </a:r>
          </a:p>
        </p:txBody>
      </p:sp>
    </p:spTree>
    <p:extLst>
      <p:ext uri="{BB962C8B-B14F-4D97-AF65-F5344CB8AC3E}">
        <p14:creationId xmlns:p14="http://schemas.microsoft.com/office/powerpoint/2010/main" val="195286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Underpredicted</a:t>
            </a:r>
            <a:r>
              <a:rPr lang="en-US" b="1" dirty="0"/>
              <a:t> potency: </a:t>
            </a:r>
            <a:r>
              <a:rPr lang="en-US" b="1" i="1" dirty="0"/>
              <a:t>trans</a:t>
            </a:r>
            <a:r>
              <a:rPr lang="en-US" b="1" dirty="0"/>
              <a:t>-2-hexenal and 6-methyl-3,5-heptadienal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Michael acceptors, volatile but NOEL potency &lt; predicted from Michael acceptor QMM, so…</a:t>
            </a:r>
          </a:p>
          <a:p>
            <a:r>
              <a:rPr lang="en-US" dirty="0"/>
              <a:t>volatility alone cannot explain the large </a:t>
            </a:r>
            <a:r>
              <a:rPr lang="en-US" dirty="0" err="1"/>
              <a:t>underpredictions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Impurities (</a:t>
            </a:r>
            <a:r>
              <a:rPr lang="en-US" dirty="0" err="1"/>
              <a:t>eg</a:t>
            </a:r>
            <a:r>
              <a:rPr lang="en-US" dirty="0"/>
              <a:t> from </a:t>
            </a:r>
            <a:r>
              <a:rPr lang="en-US" dirty="0" err="1"/>
              <a:t>aldol</a:t>
            </a:r>
            <a:r>
              <a:rPr lang="en-US" dirty="0"/>
              <a:t> </a:t>
            </a:r>
            <a:r>
              <a:rPr lang="en-US" dirty="0" err="1"/>
              <a:t>dimerisation</a:t>
            </a:r>
            <a:r>
              <a:rPr lang="en-US" dirty="0"/>
              <a:t>) in samples tested in HRIPT may be responsible</a:t>
            </a:r>
          </a:p>
        </p:txBody>
      </p:sp>
    </p:spTree>
    <p:extLst>
      <p:ext uri="{BB962C8B-B14F-4D97-AF65-F5344CB8AC3E}">
        <p14:creationId xmlns:p14="http://schemas.microsoft.com/office/powerpoint/2010/main" val="1123023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Underpredicted</a:t>
            </a:r>
            <a:r>
              <a:rPr lang="en-US" sz="3600" b="1" dirty="0"/>
              <a:t> potency – 2-methoxy-4-methylphenol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284" y="1487488"/>
            <a:ext cx="41021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467" y="4165600"/>
            <a:ext cx="10905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Pro- or pre-electrophile, activated by oxidation, either after metabolic </a:t>
            </a:r>
            <a:r>
              <a:rPr lang="en-US" sz="2400" dirty="0" err="1"/>
              <a:t>demethylation</a:t>
            </a:r>
            <a:r>
              <a:rPr lang="en-US" sz="2400" dirty="0"/>
              <a:t> or directly to </a:t>
            </a:r>
            <a:r>
              <a:rPr lang="en-US" sz="2400" dirty="0" err="1"/>
              <a:t>quinone</a:t>
            </a:r>
            <a:r>
              <a:rPr lang="en-US" sz="2400" dirty="0"/>
              <a:t> </a:t>
            </a:r>
            <a:r>
              <a:rPr lang="en-US" sz="2400" dirty="0" err="1"/>
              <a:t>methide</a:t>
            </a:r>
            <a:r>
              <a:rPr lang="en-US" sz="2400" dirty="0"/>
              <a:t>. Free radical mechanisms also possible.</a:t>
            </a:r>
          </a:p>
          <a:p>
            <a:endParaRPr lang="en-US" sz="2400" dirty="0"/>
          </a:p>
          <a:p>
            <a:r>
              <a:rPr lang="en-US" sz="2400" dirty="0"/>
              <a:t>Variety of possible mechanisms makes inter-species variation more likely </a:t>
            </a:r>
          </a:p>
        </p:txBody>
      </p:sp>
    </p:spTree>
    <p:extLst>
      <p:ext uri="{BB962C8B-B14F-4D97-AF65-F5344CB8AC3E}">
        <p14:creationId xmlns:p14="http://schemas.microsoft.com/office/powerpoint/2010/main" val="1846071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Underpredicted</a:t>
            </a:r>
            <a:r>
              <a:rPr lang="en-US" sz="3600" b="1" dirty="0"/>
              <a:t> potency – 2-methoxy-4-methylphenol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284" y="1487488"/>
            <a:ext cx="41021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467" y="4165600"/>
            <a:ext cx="10905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Pro- or pre-electrophile, activated by oxidation, either after metabolic </a:t>
            </a:r>
            <a:r>
              <a:rPr lang="en-US" sz="2400" dirty="0" err="1"/>
              <a:t>demethylation</a:t>
            </a:r>
            <a:r>
              <a:rPr lang="en-US" sz="2400" dirty="0"/>
              <a:t> or directly to </a:t>
            </a:r>
            <a:r>
              <a:rPr lang="en-US" sz="2400" dirty="0" err="1"/>
              <a:t>quinone</a:t>
            </a:r>
            <a:r>
              <a:rPr lang="en-US" sz="2400" dirty="0"/>
              <a:t> </a:t>
            </a:r>
            <a:r>
              <a:rPr lang="en-US" sz="2400" dirty="0" err="1"/>
              <a:t>methide</a:t>
            </a:r>
            <a:r>
              <a:rPr lang="en-US" sz="2400" dirty="0"/>
              <a:t>. Free radical mechanisms also possible.</a:t>
            </a:r>
          </a:p>
          <a:p>
            <a:endParaRPr lang="en-US" sz="2400" dirty="0"/>
          </a:p>
          <a:p>
            <a:r>
              <a:rPr lang="en-US" sz="2400" dirty="0"/>
              <a:t>Variety of possible mechanisms makes inter-species variation more likely </a:t>
            </a:r>
          </a:p>
        </p:txBody>
      </p:sp>
    </p:spTree>
    <p:extLst>
      <p:ext uri="{BB962C8B-B14F-4D97-AF65-F5344CB8AC3E}">
        <p14:creationId xmlns:p14="http://schemas.microsoft.com/office/powerpoint/2010/main" val="97788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Underpredicted</a:t>
            </a:r>
            <a:r>
              <a:rPr lang="en-US" sz="3600" b="1" dirty="0"/>
              <a:t> potency – methyl 2-nonynoate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412049"/>
              </p:ext>
            </p:extLst>
          </p:nvPr>
        </p:nvGraphicFramePr>
        <p:xfrm>
          <a:off x="838200" y="1470721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 QMM prediction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</a:t>
                      </a:r>
                      <a:r>
                        <a:rPr lang="en-US" baseline="0" dirty="0"/>
                        <a:t> 2-</a:t>
                      </a:r>
                      <a:r>
                        <a:rPr lang="en-US" dirty="0"/>
                        <a:t>nonynoate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 2-octynoate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133" y="6119336"/>
            <a:ext cx="11057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QMM:  pEC3 (</a:t>
            </a:r>
            <a:r>
              <a:rPr lang="en-US" sz="1200" b="1" dirty="0" err="1"/>
              <a:t>mol</a:t>
            </a:r>
            <a:r>
              <a:rPr lang="en-US" sz="1200" b="1" dirty="0"/>
              <a:t>%) = 0.24logk + 2.11 </a:t>
            </a:r>
            <a:r>
              <a:rPr lang="en-US" sz="1200" dirty="0"/>
              <a:t>Roberts, D.W., </a:t>
            </a:r>
            <a:r>
              <a:rPr lang="en-US" sz="1200" dirty="0" err="1"/>
              <a:t>Natsch</a:t>
            </a:r>
            <a:r>
              <a:rPr lang="en-US" sz="1200" dirty="0"/>
              <a:t>, A. (2009). High throughput kinetic profiling approach for covalent binding to peptides: application to skin sensitization potency of Michael acceptor electrophiles. </a:t>
            </a:r>
            <a:r>
              <a:rPr lang="en-US" sz="1200" i="1" dirty="0"/>
              <a:t>Chemical Research in Toxicology </a:t>
            </a:r>
            <a:r>
              <a:rPr lang="en-US" sz="1200" b="1" dirty="0"/>
              <a:t>22</a:t>
            </a:r>
            <a:r>
              <a:rPr lang="en-US" sz="1200" dirty="0"/>
              <a:t>, 592-603. </a:t>
            </a:r>
          </a:p>
          <a:p>
            <a:r>
              <a:rPr lang="en-US" sz="1200" dirty="0"/>
              <a:t>English JS and Rycroft RJ.1988. Allergic contact Dermatitis from methyl </a:t>
            </a:r>
            <a:r>
              <a:rPr lang="en-US" sz="1200" dirty="0" err="1"/>
              <a:t>octine</a:t>
            </a:r>
            <a:r>
              <a:rPr lang="en-US" sz="1200" dirty="0"/>
              <a:t> and methyl </a:t>
            </a:r>
            <a:r>
              <a:rPr lang="en-US" sz="1200" dirty="0" err="1"/>
              <a:t>heptine</a:t>
            </a:r>
            <a:r>
              <a:rPr lang="en-US" sz="1200" dirty="0"/>
              <a:t> carbonates. Contact </a:t>
            </a:r>
            <a:r>
              <a:rPr lang="en-US" sz="1200" dirty="0" err="1"/>
              <a:t>Dermtitis</a:t>
            </a:r>
            <a:r>
              <a:rPr lang="en-US" sz="1200" dirty="0"/>
              <a:t> </a:t>
            </a:r>
            <a:r>
              <a:rPr lang="en-US" sz="1200" b="1" dirty="0"/>
              <a:t>18</a:t>
            </a:r>
            <a:r>
              <a:rPr lang="en-US" sz="1200" dirty="0"/>
              <a:t>: 174-175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753026"/>
            <a:ext cx="1051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Simplest interpretation:</a:t>
            </a:r>
          </a:p>
          <a:p>
            <a:r>
              <a:rPr lang="en-GB" dirty="0"/>
              <a:t>The EC3 value of 625 for methyl 2-nonynoate is correct</a:t>
            </a:r>
            <a:endParaRPr lang="en-US" dirty="0"/>
          </a:p>
          <a:p>
            <a:r>
              <a:rPr lang="en-GB" dirty="0"/>
              <a:t>The NOEL value of 24 for methyl 2-nonynoate is anomalous</a:t>
            </a:r>
            <a:endParaRPr lang="en-US" dirty="0"/>
          </a:p>
          <a:p>
            <a:r>
              <a:rPr lang="en-GB" dirty="0"/>
              <a:t>The EC3 value of &lt;125 for methyl 2-octynoate is anomalous</a:t>
            </a:r>
            <a:endParaRPr lang="en-US" dirty="0"/>
          </a:p>
          <a:p>
            <a:r>
              <a:rPr lang="en-GB" dirty="0"/>
              <a:t>The NOEL of 118 for methyl 2-octynoate is anomalous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This pattern suggests that the recorded potency values are influenced by potent impurities present in the samples tested, except for methyl 2-nonynoate (LLNA) which must have contained only insignificant levels.</a:t>
            </a:r>
          </a:p>
          <a:p>
            <a:endParaRPr lang="en-GB" dirty="0"/>
          </a:p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century literature says that potency of these –</a:t>
            </a:r>
            <a:r>
              <a:rPr lang="en-GB" dirty="0" err="1"/>
              <a:t>ynoates</a:t>
            </a:r>
            <a:r>
              <a:rPr lang="en-GB" dirty="0"/>
              <a:t> is low when freshly synthesised but increases with age (English and Rycroft 1988) – consistent with the impurity interpretation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8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7" y="2165809"/>
            <a:ext cx="10515600" cy="1701801"/>
          </a:xfrm>
        </p:spPr>
        <p:txBody>
          <a:bodyPr>
            <a:normAutofit/>
          </a:bodyPr>
          <a:lstStyle/>
          <a:p>
            <a:r>
              <a:rPr lang="en-US" sz="2800" dirty="0" err="1"/>
              <a:t>Api</a:t>
            </a:r>
            <a:r>
              <a:rPr lang="en-US" sz="2800" dirty="0"/>
              <a:t>, </a:t>
            </a:r>
            <a:r>
              <a:rPr lang="en-US" sz="2800" dirty="0" err="1"/>
              <a:t>Lalko</a:t>
            </a:r>
            <a:r>
              <a:rPr lang="en-US" sz="2800" dirty="0"/>
              <a:t> and </a:t>
            </a:r>
            <a:r>
              <a:rPr lang="en-US" sz="2800" dirty="0" err="1"/>
              <a:t>Basketter</a:t>
            </a:r>
            <a:r>
              <a:rPr lang="en-US" sz="2800" dirty="0"/>
              <a:t>, 2015. Correlation between experimental human and murine skin sensitization induction thresholds</a:t>
            </a:r>
            <a:br>
              <a:rPr lang="en-US" sz="2800" dirty="0"/>
            </a:br>
            <a:r>
              <a:rPr lang="en-US" sz="2800" dirty="0"/>
              <a:t>Cutaneous and Ocular Toxicology 34 (4) 298-302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18811"/>
            <a:ext cx="10515600" cy="2218268"/>
          </a:xfrm>
        </p:spPr>
        <p:txBody>
          <a:bodyPr/>
          <a:lstStyle/>
          <a:p>
            <a:r>
              <a:rPr lang="en-US" dirty="0"/>
              <a:t>Overall “good agreement” between EC3 and NOEL, with some outliers</a:t>
            </a:r>
          </a:p>
          <a:p>
            <a:r>
              <a:rPr lang="en-US" dirty="0"/>
              <a:t>Group 1 – “good agreement” – 42 cases</a:t>
            </a:r>
          </a:p>
          <a:p>
            <a:r>
              <a:rPr lang="en-US" dirty="0"/>
              <a:t>Group 2 – LLNA </a:t>
            </a:r>
            <a:r>
              <a:rPr lang="en-US" dirty="0" err="1"/>
              <a:t>underpredicts</a:t>
            </a:r>
            <a:r>
              <a:rPr lang="en-US" dirty="0"/>
              <a:t> NOEL – 7 cases</a:t>
            </a:r>
          </a:p>
          <a:p>
            <a:r>
              <a:rPr lang="en-US" dirty="0"/>
              <a:t>Group 3 – LLNA </a:t>
            </a:r>
            <a:r>
              <a:rPr lang="en-US" dirty="0" err="1"/>
              <a:t>overpredicts</a:t>
            </a:r>
            <a:r>
              <a:rPr lang="en-US" dirty="0"/>
              <a:t> NOEL – 7 cases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9867" y="965200"/>
            <a:ext cx="1010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How well does LLNA model human potency?</a:t>
            </a:r>
          </a:p>
        </p:txBody>
      </p:sp>
    </p:spTree>
    <p:extLst>
      <p:ext uri="{BB962C8B-B14F-4D97-AF65-F5344CB8AC3E}">
        <p14:creationId xmlns:p14="http://schemas.microsoft.com/office/powerpoint/2010/main" val="1815337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Outliers: potency </a:t>
            </a:r>
            <a:r>
              <a:rPr lang="en-US" b="1" dirty="0" err="1"/>
              <a:t>overpredicted</a:t>
            </a:r>
            <a:r>
              <a:rPr lang="en-US" b="1" dirty="0"/>
              <a:t> by LLNA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96432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EC3 (</a:t>
                      </a:r>
                      <a:r>
                        <a:rPr lang="en-US" baseline="0" dirty="0">
                          <a:latin typeface="symbol" charset="2"/>
                        </a:rPr>
                        <a:t>m</a:t>
                      </a:r>
                      <a:r>
                        <a:rPr lang="en-US" dirty="0"/>
                        <a:t>g/cm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NOEL (</a:t>
                      </a:r>
                      <a:r>
                        <a:rPr lang="en-US" baseline="0" dirty="0">
                          <a:latin typeface="symbol" charset="2"/>
                        </a:rPr>
                        <a:t>m</a:t>
                      </a:r>
                      <a:r>
                        <a:rPr lang="en-US" dirty="0"/>
                        <a:t>g/cm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ymbol" charset="2"/>
                          <a:ea typeface="Symbol" charset="2"/>
                          <a:cs typeface="Symbol" charset="2"/>
                        </a:rPr>
                        <a:t>a</a:t>
                      </a:r>
                      <a:r>
                        <a:rPr lang="en-US" dirty="0"/>
                        <a:t>-Amyl </a:t>
                      </a:r>
                      <a:r>
                        <a:rPr lang="en-US" dirty="0" err="1"/>
                        <a:t>cinnamal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ymbol" charset="2"/>
                          <a:ea typeface="Symbol" charset="2"/>
                          <a:cs typeface="Symbol" charset="2"/>
                        </a:rPr>
                        <a:t>a</a:t>
                      </a:r>
                      <a:r>
                        <a:rPr lang="en-US" dirty="0"/>
                        <a:t>-Hexyl </a:t>
                      </a:r>
                      <a:r>
                        <a:rPr lang="en-US" dirty="0" err="1"/>
                        <a:t>cinnamal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Benzyl salicylate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Hexyl salicylate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Isocyclocitral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Symbol" charset="2"/>
                          <a:ea typeface="Symbol" charset="2"/>
                          <a:cs typeface="Symbol" charset="2"/>
                        </a:rPr>
                        <a:t>a</a:t>
                      </a:r>
                      <a:r>
                        <a:rPr lang="en-US" dirty="0"/>
                        <a:t>-</a:t>
                      </a:r>
                      <a:r>
                        <a:rPr lang="en-US" i="1" dirty="0" err="1"/>
                        <a:t>iso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Methylionone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063067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Benzyl and hexyl salicylate EC3 values are anomalous compared to other salicylates (weak or NS). By-products from synthesis suspected.</a:t>
            </a:r>
          </a:p>
          <a:p>
            <a:endParaRPr lang="en-US" dirty="0"/>
          </a:p>
          <a:p>
            <a:r>
              <a:rPr lang="en-US" dirty="0"/>
              <a:t>The other 5 may be explained by autoxidation being </a:t>
            </a:r>
            <a:r>
              <a:rPr lang="en-US" dirty="0" err="1"/>
              <a:t>favoured</a:t>
            </a:r>
            <a:r>
              <a:rPr lang="en-US" dirty="0"/>
              <a:t> under LLNA open application conditions </a:t>
            </a:r>
          </a:p>
        </p:txBody>
      </p:sp>
    </p:spTree>
    <p:extLst>
      <p:ext uri="{BB962C8B-B14F-4D97-AF65-F5344CB8AC3E}">
        <p14:creationId xmlns:p14="http://schemas.microsoft.com/office/powerpoint/2010/main" val="1704623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Overpredicted</a:t>
            </a:r>
            <a:r>
              <a:rPr lang="en-US" sz="3600" b="1" dirty="0"/>
              <a:t> by LLNA – Amyl- and hexyl-</a:t>
            </a:r>
            <a:r>
              <a:rPr lang="en-US" sz="3600" b="1" dirty="0" err="1"/>
              <a:t>cinnamal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1232" y="1690688"/>
            <a:ext cx="4813301" cy="386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723467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Extent of this reaction, and hence degree of sensitization, depends on accessibility to oxygen</a:t>
            </a:r>
          </a:p>
        </p:txBody>
      </p:sp>
    </p:spTree>
    <p:extLst>
      <p:ext uri="{BB962C8B-B14F-4D97-AF65-F5344CB8AC3E}">
        <p14:creationId xmlns:p14="http://schemas.microsoft.com/office/powerpoint/2010/main" val="293659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Overpredicted</a:t>
            </a:r>
            <a:r>
              <a:rPr lang="en-US" sz="3600" b="1" dirty="0"/>
              <a:t> by LLNA – </a:t>
            </a:r>
            <a:r>
              <a:rPr lang="en-US" sz="3600" b="1" dirty="0" err="1"/>
              <a:t>hydroperoxide</a:t>
            </a:r>
            <a:r>
              <a:rPr lang="en-US" sz="3600" b="1" dirty="0"/>
              <a:t> precursors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350" y="1459177"/>
            <a:ext cx="8643476" cy="494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2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6642"/>
          </a:xfrm>
        </p:spPr>
        <p:txBody>
          <a:bodyPr>
            <a:normAutofit/>
          </a:bodyPr>
          <a:lstStyle/>
          <a:p>
            <a:r>
              <a:rPr lang="en-US" dirty="0"/>
              <a:t>LLNA EC3 predicts NOEL directly for most chemicals</a:t>
            </a:r>
          </a:p>
          <a:p>
            <a:endParaRPr lang="en-US" dirty="0"/>
          </a:p>
          <a:p>
            <a:r>
              <a:rPr lang="en-US" dirty="0" err="1"/>
              <a:t>Underpredictions</a:t>
            </a:r>
            <a:r>
              <a:rPr lang="en-US" dirty="0"/>
              <a:t> of potency can be attributed to and anticipated for: </a:t>
            </a:r>
          </a:p>
          <a:p>
            <a:pPr lvl="1"/>
            <a:r>
              <a:rPr lang="en-US" dirty="0"/>
              <a:t>Aromatic Schiff base electrophiles</a:t>
            </a:r>
          </a:p>
          <a:p>
            <a:pPr lvl="1"/>
            <a:r>
              <a:rPr lang="en-US" dirty="0"/>
              <a:t>Chemicals likely to contain impurities/by-products from synthesis</a:t>
            </a:r>
          </a:p>
          <a:p>
            <a:pPr lvl="1"/>
            <a:r>
              <a:rPr lang="en-US" dirty="0"/>
              <a:t>Pro-/pre-</a:t>
            </a:r>
            <a:r>
              <a:rPr lang="en-US" dirty="0" err="1"/>
              <a:t>haptens</a:t>
            </a:r>
            <a:r>
              <a:rPr lang="en-US" dirty="0"/>
              <a:t> with complex activation pathways</a:t>
            </a:r>
          </a:p>
          <a:p>
            <a:r>
              <a:rPr lang="en-US" dirty="0" err="1"/>
              <a:t>Overpredictions</a:t>
            </a:r>
            <a:r>
              <a:rPr lang="en-US" dirty="0"/>
              <a:t> of potency can be attributed to and anticipated for:</a:t>
            </a:r>
          </a:p>
          <a:p>
            <a:pPr lvl="1"/>
            <a:r>
              <a:rPr lang="en-US" dirty="0"/>
              <a:t>Chemicals readily susceptible to autoxidation under LLNA conditions</a:t>
            </a:r>
          </a:p>
          <a:p>
            <a:pPr lvl="1"/>
            <a:r>
              <a:rPr lang="en-US" dirty="0"/>
              <a:t>(Consistent with earlier findings for “LLNA false positives”)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03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regression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1 (good agreement)</a:t>
            </a:r>
          </a:p>
          <a:p>
            <a:r>
              <a:rPr lang="en-US" dirty="0"/>
              <a:t>Remove cases where EC3 or NOEL is given as &lt;x  or &gt;x</a:t>
            </a:r>
          </a:p>
          <a:p>
            <a:r>
              <a:rPr lang="en-US" dirty="0"/>
              <a:t>Remove cases footnoted “No sensitization was observed in human predictive studies. Doses reported reflect the highest concentration tested, not necessarily the highest achievable NOEL”</a:t>
            </a:r>
          </a:p>
          <a:p>
            <a:endParaRPr lang="en-US" dirty="0"/>
          </a:p>
          <a:p>
            <a:r>
              <a:rPr lang="en-US" dirty="0"/>
              <a:t>This leaves 31 cases</a:t>
            </a:r>
          </a:p>
        </p:txBody>
      </p:sp>
    </p:spTree>
    <p:extLst>
      <p:ext uri="{BB962C8B-B14F-4D97-AF65-F5344CB8AC3E}">
        <p14:creationId xmlns:p14="http://schemas.microsoft.com/office/powerpoint/2010/main" val="101841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Regression analysis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392907"/>
              </p:ext>
            </p:extLst>
          </p:nvPr>
        </p:nvGraphicFramePr>
        <p:xfrm>
          <a:off x="2931583" y="1690688"/>
          <a:ext cx="6328834" cy="331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9867" y="5283200"/>
            <a:ext cx="10303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logNOEL</a:t>
            </a:r>
            <a:r>
              <a:rPr lang="en-GB" dirty="0"/>
              <a:t> = 1.04(</a:t>
            </a:r>
            <a:r>
              <a:rPr lang="en-GB" dirty="0">
                <a:sym typeface="Symbol" charset="2"/>
              </a:rPr>
              <a:t></a:t>
            </a:r>
            <a:r>
              <a:rPr lang="en-GB" dirty="0"/>
              <a:t>0.10)logEC3 – 0.09((</a:t>
            </a:r>
            <a:r>
              <a:rPr lang="en-GB" dirty="0">
                <a:sym typeface="Symbol" charset="2"/>
              </a:rPr>
              <a:t></a:t>
            </a:r>
            <a:r>
              <a:rPr lang="en-GB" dirty="0"/>
              <a:t>0.34)</a:t>
            </a:r>
            <a:endParaRPr lang="en-US" dirty="0"/>
          </a:p>
          <a:p>
            <a:pPr algn="ctr"/>
            <a:r>
              <a:rPr lang="en-GB" dirty="0"/>
              <a:t> </a:t>
            </a:r>
            <a:endParaRPr lang="en-US" dirty="0"/>
          </a:p>
          <a:p>
            <a:pPr algn="ctr"/>
            <a:r>
              <a:rPr lang="en-GB" dirty="0"/>
              <a:t>n = 31, R</a:t>
            </a:r>
            <a:r>
              <a:rPr lang="en-GB" baseline="30000" dirty="0"/>
              <a:t>2</a:t>
            </a:r>
            <a:r>
              <a:rPr lang="en-GB" dirty="0"/>
              <a:t> = 0.786, AdjR</a:t>
            </a:r>
            <a:r>
              <a:rPr lang="en-GB" baseline="30000" dirty="0"/>
              <a:t>2</a:t>
            </a:r>
            <a:r>
              <a:rPr lang="en-GB" dirty="0"/>
              <a:t> = 0.779, s = 0.24, F = 107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Interpretation of regression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err="1"/>
              <a:t>logNOEL</a:t>
            </a:r>
            <a:r>
              <a:rPr lang="en-GB" dirty="0"/>
              <a:t> = 1.04(</a:t>
            </a:r>
            <a:r>
              <a:rPr lang="en-GB" dirty="0">
                <a:sym typeface="Symbol" charset="2"/>
              </a:rPr>
              <a:t></a:t>
            </a:r>
            <a:r>
              <a:rPr lang="en-GB" dirty="0"/>
              <a:t>0.10)logEC3 – 0.09((</a:t>
            </a:r>
            <a:r>
              <a:rPr lang="en-GB" dirty="0">
                <a:sym typeface="Symbol" charset="2"/>
              </a:rPr>
              <a:t></a:t>
            </a:r>
            <a:r>
              <a:rPr lang="en-GB" dirty="0"/>
              <a:t>0.34)</a:t>
            </a:r>
            <a:endParaRPr lang="en-US" dirty="0"/>
          </a:p>
          <a:p>
            <a:pPr marL="0" indent="0" algn="ctr">
              <a:buNone/>
            </a:pPr>
            <a:r>
              <a:rPr lang="en-GB" dirty="0"/>
              <a:t> </a:t>
            </a:r>
            <a:endParaRPr lang="en-US" dirty="0"/>
          </a:p>
          <a:p>
            <a:pPr algn="ctr"/>
            <a:r>
              <a:rPr lang="en-GB" dirty="0"/>
              <a:t>n = 31, R</a:t>
            </a:r>
            <a:r>
              <a:rPr lang="en-GB" baseline="30000" dirty="0"/>
              <a:t>2</a:t>
            </a:r>
            <a:r>
              <a:rPr lang="en-GB" dirty="0"/>
              <a:t> = 0.786, AdjR</a:t>
            </a:r>
            <a:r>
              <a:rPr lang="en-GB" baseline="30000" dirty="0"/>
              <a:t>2</a:t>
            </a:r>
            <a:r>
              <a:rPr lang="en-GB" dirty="0"/>
              <a:t> = 0.779, s = 0.24, F = 107 </a:t>
            </a:r>
          </a:p>
          <a:p>
            <a:pPr algn="ctr"/>
            <a:endParaRPr lang="en-GB" dirty="0"/>
          </a:p>
          <a:p>
            <a:pPr marL="0" indent="0">
              <a:buNone/>
            </a:pPr>
            <a:r>
              <a:rPr lang="en-GB" sz="2400" dirty="0"/>
              <a:t>s (standard deviation of residuals) = 0.24 corresponds to 95% confidence limits of a factor of 3 on the NOEL as predicted from the EC3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Slope and intercept not significantly different from 1 and 0 respectively, i.e.….</a:t>
            </a:r>
          </a:p>
          <a:p>
            <a:pPr marL="0" indent="0">
              <a:buNone/>
            </a:pPr>
            <a:r>
              <a:rPr lang="en-US" sz="2400" dirty="0"/>
              <a:t>EC3 can be used directly to define NOEL…</a:t>
            </a:r>
          </a:p>
          <a:p>
            <a:pPr marL="0" indent="0">
              <a:buNone/>
            </a:pPr>
            <a:r>
              <a:rPr lang="en-US" sz="2400" dirty="0"/>
              <a:t>…If outliers can be </a:t>
            </a:r>
            <a:r>
              <a:rPr lang="en-US" sz="2400" dirty="0" err="1"/>
              <a:t>recognised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6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/>
              <a:t>Can we model human potency directly from chemistry?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8200" y="1847512"/>
            <a:ext cx="10515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 Aliphatic aldehydes* with human NOEL data:</a:t>
            </a:r>
          </a:p>
          <a:p>
            <a:endParaRPr lang="en-GB" dirty="0"/>
          </a:p>
          <a:p>
            <a:r>
              <a:rPr lang="en-GB" dirty="0">
                <a:latin typeface="Symbol" panose="05050102010706020507" pitchFamily="18" charset="2"/>
              </a:rPr>
              <a:t>a</a:t>
            </a:r>
            <a:r>
              <a:rPr lang="en-GB" dirty="0"/>
              <a:t>-Methyl-phenylacetaldehyde; 1,2,3,4,5,6,7,8-Octahydro-8,8-dimethyl-2-naphthaldehyde; Phenylacetaldehyde; </a:t>
            </a:r>
            <a:r>
              <a:rPr lang="en-GB" dirty="0" err="1"/>
              <a:t>Citral</a:t>
            </a:r>
            <a:r>
              <a:rPr lang="en-GB" dirty="0"/>
              <a:t>; </a:t>
            </a:r>
            <a:r>
              <a:rPr lang="en-GB" dirty="0" err="1"/>
              <a:t>Cuminyl</a:t>
            </a:r>
            <a:r>
              <a:rPr lang="en-GB" dirty="0"/>
              <a:t> acetaldehyde; </a:t>
            </a:r>
            <a:r>
              <a:rPr lang="en-GB" dirty="0" err="1"/>
              <a:t>Bourgeonal</a:t>
            </a:r>
            <a:r>
              <a:rPr lang="en-GB" dirty="0"/>
              <a:t>; p-</a:t>
            </a:r>
            <a:r>
              <a:rPr lang="en-GB" dirty="0" err="1"/>
              <a:t>Methylhydrocinnamic</a:t>
            </a:r>
            <a:r>
              <a:rPr lang="en-GB" dirty="0"/>
              <a:t> aldehyde; p-Isobutyl-</a:t>
            </a:r>
            <a:r>
              <a:rPr lang="en-GB" dirty="0">
                <a:latin typeface="Symbol" panose="05050102010706020507" pitchFamily="18" charset="2"/>
              </a:rPr>
              <a:t>a</a:t>
            </a:r>
            <a:r>
              <a:rPr lang="en-GB" dirty="0"/>
              <a:t>-methyl </a:t>
            </a:r>
            <a:r>
              <a:rPr lang="en-GB" dirty="0" err="1"/>
              <a:t>hydrocinnamaldehyde</a:t>
            </a:r>
            <a:r>
              <a:rPr lang="en-GB" dirty="0"/>
              <a:t>; </a:t>
            </a:r>
            <a:r>
              <a:rPr lang="en-GB" dirty="0" err="1"/>
              <a:t>Hydroxycitronellal</a:t>
            </a:r>
            <a:r>
              <a:rPr lang="en-GB" dirty="0"/>
              <a:t>; </a:t>
            </a:r>
            <a:r>
              <a:rPr lang="en-GB" dirty="0" err="1"/>
              <a:t>Lilial</a:t>
            </a:r>
            <a:r>
              <a:rPr lang="en-GB" dirty="0"/>
              <a:t>; </a:t>
            </a:r>
            <a:r>
              <a:rPr lang="en-GB" dirty="0" err="1"/>
              <a:t>Landolal</a:t>
            </a:r>
            <a:r>
              <a:rPr lang="en-GB" dirty="0"/>
              <a:t> (</a:t>
            </a:r>
            <a:r>
              <a:rPr lang="en-GB" dirty="0" err="1"/>
              <a:t>Lyral</a:t>
            </a:r>
            <a:r>
              <a:rPr lang="en-GB" dirty="0"/>
              <a:t>); Methoxy dicyclopentadiene carboxaldehyde; </a:t>
            </a:r>
            <a:r>
              <a:rPr lang="en-GB" dirty="0" err="1"/>
              <a:t>Triplal</a:t>
            </a:r>
            <a:r>
              <a:rPr lang="en-GB" dirty="0"/>
              <a:t>; 2-Methyl-3-(p-methoxyphenyl)</a:t>
            </a:r>
            <a:r>
              <a:rPr lang="en-GB" dirty="0" err="1"/>
              <a:t>propanal</a:t>
            </a:r>
            <a:r>
              <a:rPr lang="en-GB" dirty="0"/>
              <a:t>; Cyclamen aldehyde; Heptanal, 6-methoxy-2,6-dimethyl-; 3-Phenylbutanal; Citronellal; </a:t>
            </a:r>
            <a:r>
              <a:rPr lang="en-GB" dirty="0" err="1"/>
              <a:t>Isocyclocitral</a:t>
            </a:r>
            <a:r>
              <a:rPr lang="en-GB" dirty="0"/>
              <a:t>; </a:t>
            </a:r>
            <a:r>
              <a:rPr lang="en-GB" dirty="0">
                <a:latin typeface="Symbol" panose="05050102010706020507" pitchFamily="18" charset="2"/>
              </a:rPr>
              <a:t>a</a:t>
            </a:r>
            <a:r>
              <a:rPr lang="en-GB" dirty="0"/>
              <a:t>-Methyl-1,3-benzodioxole-5-propionaldehyde</a:t>
            </a:r>
          </a:p>
          <a:p>
            <a:endParaRPr lang="en-GB" dirty="0"/>
          </a:p>
          <a:p>
            <a:r>
              <a:rPr lang="en-GB" dirty="0"/>
              <a:t>From </a:t>
            </a:r>
            <a:r>
              <a:rPr lang="en-GB" dirty="0" err="1"/>
              <a:t>Basketter</a:t>
            </a:r>
            <a:r>
              <a:rPr lang="en-GB" dirty="0"/>
              <a:t> et al., </a:t>
            </a:r>
            <a:r>
              <a:rPr lang="en-US" dirty="0"/>
              <a:t>. (2014) </a:t>
            </a:r>
            <a:r>
              <a:rPr lang="en-GB" dirty="0"/>
              <a:t>Categorization of chemicals according to their relative human skin sensitizing potency. </a:t>
            </a:r>
            <a:r>
              <a:rPr lang="en-GB" i="1" dirty="0"/>
              <a:t>Dermatitis 25 (1),</a:t>
            </a:r>
            <a:r>
              <a:rPr lang="en-GB" dirty="0"/>
              <a:t> 11-21 and IFRA 2015. IFRA standard 48</a:t>
            </a:r>
            <a:r>
              <a:rPr lang="en-GB" baseline="30000" dirty="0"/>
              <a:t>th</a:t>
            </a:r>
            <a:r>
              <a:rPr lang="en-GB" dirty="0"/>
              <a:t> amendment</a:t>
            </a:r>
          </a:p>
          <a:p>
            <a:endParaRPr lang="en-GB" dirty="0"/>
          </a:p>
          <a:p>
            <a:r>
              <a:rPr lang="en-GB" dirty="0"/>
              <a:t>* “Aliphatic aldehydes” are defined as those not having an aromatic carbon bonded directly to the C=O group</a:t>
            </a:r>
          </a:p>
        </p:txBody>
      </p:sp>
    </p:spTree>
    <p:extLst>
      <p:ext uri="{BB962C8B-B14F-4D97-AF65-F5344CB8AC3E}">
        <p14:creationId xmlns:p14="http://schemas.microsoft.com/office/powerpoint/2010/main" val="35445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Modelling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Reactivity</a:t>
            </a:r>
          </a:p>
          <a:p>
            <a:pPr marL="0" indent="0">
              <a:buNone/>
            </a:pPr>
            <a:r>
              <a:rPr lang="en-GB" dirty="0"/>
              <a:t>Taft substituent constants for groups bonded to carbonyl, </a:t>
            </a:r>
            <a:r>
              <a:rPr lang="en-GB" dirty="0" err="1">
                <a:latin typeface="Symbol" panose="05050102010706020507" pitchFamily="18" charset="2"/>
              </a:rPr>
              <a:t>Ss</a:t>
            </a:r>
            <a:r>
              <a:rPr lang="en-GB" dirty="0"/>
              <a:t>*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Hydrophobicity</a:t>
            </a:r>
          </a:p>
          <a:p>
            <a:pPr marL="0" indent="0">
              <a:buNone/>
            </a:pPr>
            <a:r>
              <a:rPr lang="en-GB" dirty="0"/>
              <a:t>Calculated (Leo and </a:t>
            </a:r>
            <a:r>
              <a:rPr lang="en-GB" dirty="0" err="1"/>
              <a:t>Hansch</a:t>
            </a:r>
            <a:r>
              <a:rPr lang="en-GB" dirty="0"/>
              <a:t> method) </a:t>
            </a:r>
            <a:r>
              <a:rPr lang="en-GB" dirty="0" err="1"/>
              <a:t>logP</a:t>
            </a:r>
            <a:r>
              <a:rPr lang="en-GB" dirty="0"/>
              <a:t> (octanol/water)</a:t>
            </a:r>
          </a:p>
        </p:txBody>
      </p:sp>
    </p:spTree>
    <p:extLst>
      <p:ext uri="{BB962C8B-B14F-4D97-AF65-F5344CB8AC3E}">
        <p14:creationId xmlns:p14="http://schemas.microsoft.com/office/powerpoint/2010/main" val="398700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QMM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8BCA683-DB3A-4036-A69B-AAC1DC08830A}"/>
              </a:ext>
            </a:extLst>
          </p:cNvPr>
          <p:cNvGrpSpPr/>
          <p:nvPr/>
        </p:nvGrpSpPr>
        <p:grpSpPr>
          <a:xfrm>
            <a:off x="2552700" y="2125980"/>
            <a:ext cx="7186211" cy="4185920"/>
            <a:chOff x="0" y="0"/>
            <a:chExt cx="6118860" cy="366522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A8FBB7DD-72D5-4223-9AFE-5C1B07F5635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6118860" cy="3665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8A958FBD-1D4F-4679-A668-88F69F80DC2C}"/>
                </a:ext>
              </a:extLst>
            </p:cNvPr>
            <p:cNvSpPr txBox="1"/>
            <p:nvPr/>
          </p:nvSpPr>
          <p:spPr>
            <a:xfrm>
              <a:off x="2575560" y="2362200"/>
              <a:ext cx="2316480" cy="27206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pNOEL = 2.34 </a:t>
              </a:r>
              <a:r>
                <a:rPr lang="en-GB" sz="1100">
                  <a:solidFill>
                    <a:srgbClr val="000000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Ss*</a:t>
              </a:r>
              <a:r>
                <a:rPr lang="en-GB" sz="11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+ 0.19 logP - 2.62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E975F0CE-2DBA-41B1-9762-0D02F56D732D}"/>
                </a:ext>
              </a:extLst>
            </p:cNvPr>
            <p:cNvSpPr txBox="1"/>
            <p:nvPr/>
          </p:nvSpPr>
          <p:spPr>
            <a:xfrm>
              <a:off x="2110740" y="853440"/>
              <a:ext cx="731520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/>
            <a:p>
              <a:pPr>
                <a:spcBef>
                  <a:spcPts val="500"/>
                </a:spcBef>
                <a:spcAft>
                  <a:spcPts val="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Outlier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3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QMM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/>
              <a:t>pNOEL</a:t>
            </a:r>
            <a:r>
              <a:rPr lang="en-GB" dirty="0"/>
              <a:t> = 2.34(±0.33) </a:t>
            </a:r>
            <a:r>
              <a:rPr lang="en-GB" dirty="0" err="1">
                <a:latin typeface="Symbol" panose="05050102010706020507" pitchFamily="18" charset="2"/>
              </a:rPr>
              <a:t>Ss</a:t>
            </a:r>
            <a:r>
              <a:rPr lang="en-GB" dirty="0"/>
              <a:t>* + 0.19(±0.07) </a:t>
            </a:r>
            <a:r>
              <a:rPr lang="en-GB" dirty="0" err="1"/>
              <a:t>logP</a:t>
            </a:r>
            <a:r>
              <a:rPr lang="en-GB" dirty="0"/>
              <a:t> - 2.62(±0.22)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n = 19, R</a:t>
            </a:r>
            <a:r>
              <a:rPr lang="en-GB" baseline="30000" dirty="0"/>
              <a:t>2</a:t>
            </a:r>
            <a:r>
              <a:rPr lang="en-GB" dirty="0"/>
              <a:t> = 0.770, R</a:t>
            </a:r>
            <a:r>
              <a:rPr lang="en-GB" baseline="30000" dirty="0"/>
              <a:t>2</a:t>
            </a:r>
            <a:r>
              <a:rPr lang="en-GB" baseline="-25000" dirty="0"/>
              <a:t>(</a:t>
            </a:r>
            <a:r>
              <a:rPr lang="en-GB" baseline="-25000" dirty="0" err="1"/>
              <a:t>adj</a:t>
            </a:r>
            <a:r>
              <a:rPr lang="en-GB" baseline="-25000" dirty="0"/>
              <a:t>)</a:t>
            </a:r>
            <a:r>
              <a:rPr lang="en-GB" dirty="0"/>
              <a:t> = 0.741, s = 0.20, F = 27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Error limits (from s value) correspond to a factor of &lt;2.2 between observed and calculated NOEL levels – similar to variability of LLNA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Except for one outlier, ca 8 times as potent as calculated…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48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1108</Words>
  <Application>Microsoft Office PowerPoint</Application>
  <PresentationFormat>Widescreen</PresentationFormat>
  <Paragraphs>185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Symbol</vt:lpstr>
      <vt:lpstr>Times New Roman</vt:lpstr>
      <vt:lpstr>Office Theme</vt:lpstr>
      <vt:lpstr>CS ChemDraw Drawing</vt:lpstr>
      <vt:lpstr>Quantitative modelling of human potency</vt:lpstr>
      <vt:lpstr>Api, Lalko and Basketter, 2015. Correlation between experimental human and murine skin sensitization induction thresholds Cutaneous and Ocular Toxicology 34 (4) 298-302</vt:lpstr>
      <vt:lpstr>For regression analysis</vt:lpstr>
      <vt:lpstr>Regression analysis</vt:lpstr>
      <vt:lpstr>Interpretation of regression equation</vt:lpstr>
      <vt:lpstr>Can we model human potency directly from chemistry?</vt:lpstr>
      <vt:lpstr>Modelling parameters</vt:lpstr>
      <vt:lpstr>QMM plot</vt:lpstr>
      <vt:lpstr>QMM equation</vt:lpstr>
      <vt:lpstr>Outlier has 6 allylic Hydrogens able to give tert-allylic hydroperoxides</vt:lpstr>
      <vt:lpstr>Conclusions</vt:lpstr>
      <vt:lpstr>PowerPoint Presentation</vt:lpstr>
      <vt:lpstr>Outliers: potency underpredicted by LLNA</vt:lpstr>
      <vt:lpstr>Underpredicted – benzaldehyde and vanillin</vt:lpstr>
      <vt:lpstr>QMM prediction for benzaldehyde and vanillin</vt:lpstr>
      <vt:lpstr>Underpredicted potency: trans-2-hexenal and 6-methyl-3,5-heptadienal </vt:lpstr>
      <vt:lpstr>Underpredicted potency – 2-methoxy-4-methylphenol</vt:lpstr>
      <vt:lpstr>Underpredicted potency – 2-methoxy-4-methylphenol</vt:lpstr>
      <vt:lpstr>Underpredicted potency – methyl 2-nonynoate</vt:lpstr>
      <vt:lpstr>Outliers: potency overpredicted by LLNA</vt:lpstr>
      <vt:lpstr>Overpredicted by LLNA – Amyl- and hexyl-cinnamal</vt:lpstr>
      <vt:lpstr>Overpredicted by LLNA – hydroperoxide precursors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Roberts</dc:creator>
  <cp:lastModifiedBy>David Roberts</cp:lastModifiedBy>
  <cp:revision>91</cp:revision>
  <dcterms:created xsi:type="dcterms:W3CDTF">2015-10-25T10:57:51Z</dcterms:created>
  <dcterms:modified xsi:type="dcterms:W3CDTF">2017-05-17T21:14:31Z</dcterms:modified>
</cp:coreProperties>
</file>